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6"/>
  </p:notesMasterIdLst>
  <p:sldIdLst>
    <p:sldId id="261" r:id="rId2"/>
    <p:sldId id="269" r:id="rId3"/>
    <p:sldId id="257" r:id="rId4"/>
    <p:sldId id="258" r:id="rId5"/>
    <p:sldId id="267" r:id="rId6"/>
    <p:sldId id="266" r:id="rId7"/>
    <p:sldId id="259" r:id="rId8"/>
    <p:sldId id="260" r:id="rId9"/>
    <p:sldId id="270" r:id="rId10"/>
    <p:sldId id="268" r:id="rId11"/>
    <p:sldId id="271" r:id="rId12"/>
    <p:sldId id="263" r:id="rId13"/>
    <p:sldId id="265" r:id="rId14"/>
    <p:sldId id="262" r:id="rId15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42" autoAdjust="0"/>
    <p:restoredTop sz="94660"/>
  </p:normalViewPr>
  <p:slideViewPr>
    <p:cSldViewPr snapToGrid="0">
      <p:cViewPr>
        <p:scale>
          <a:sx n="100" d="100"/>
          <a:sy n="100" d="100"/>
        </p:scale>
        <p:origin x="41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53801E-DE76-4BB4-A05E-9267D76AFB32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683162-6197-4472-BF7B-857432896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B0E0FE-D3D3-4BDD-B966-4E26BAF7771A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BFB3-6BA2-4B21-B9BC-A7A1A65CED3C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0E07-55A0-4ED8-BA52-AABCD8801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B1FD-1838-4749-8400-31C9C0AB34DE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3E87F-B5AF-4763-B568-755E017E5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5E702-7615-4200-AFBD-DD2E8467C083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B018-2F2E-4AA3-8BFA-E410D68F4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332669"/>
            <a:ext cx="11201400" cy="6746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67785" y="1600201"/>
            <a:ext cx="11250083" cy="4754563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629400"/>
            <a:ext cx="28448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629400"/>
            <a:ext cx="38608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629400"/>
            <a:ext cx="2844800" cy="168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FADAC-DE10-4F46-98A9-8339057092E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A00F-F519-4277-8C88-5F4E1B34804D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7212-1A62-4FED-88DA-FD442A09F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1468B-8038-41FB-B4F4-C256B6907373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871F0-B1EE-45D7-8BD3-35DB42614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9750A-03D5-42C6-8817-FB764B7B66C5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5D076-2169-48AF-B4DC-0D1599A5B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3DC7B-4F41-49E9-9AFA-B6F9F6ED26E3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9CD3F-2B9D-4B0D-9AF0-A3FF366C5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9811-FCBE-4640-B109-5BB6AC441DF9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7B855-1188-43D7-A85A-928213FD5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0A81-232E-424C-8053-46FEA16A80B5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5070E-2555-4863-A067-9E9BE68A6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ABEA709D-6107-4CFA-9C74-C93ABE2A1097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F9969D-CFE1-4795-8933-2E56D7E9F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4343-E480-4167-87EE-CC16EF00BD61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15E6B-68D3-402C-BB3A-CF76E15E7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61C213-4191-4FE1-BA48-9FEB9202B01A}" type="datetimeFigureOut">
              <a:rPr lang="ru-RU"/>
              <a:pPr>
                <a:defRPr/>
              </a:pPr>
              <a:t>03.03.2020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7BEDF7-89E1-4462-A4CA-609B4BEC6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7" r:id="rId2"/>
    <p:sldLayoutId id="2147483693" r:id="rId3"/>
    <p:sldLayoutId id="2147483688" r:id="rId4"/>
    <p:sldLayoutId id="2147483689" r:id="rId5"/>
    <p:sldLayoutId id="2147483690" r:id="rId6"/>
    <p:sldLayoutId id="2147483694" r:id="rId7"/>
    <p:sldLayoutId id="2147483695" r:id="rId8"/>
    <p:sldLayoutId id="2147483696" r:id="rId9"/>
    <p:sldLayoutId id="2147483691" r:id="rId10"/>
    <p:sldLayoutId id="2147483697" r:id="rId11"/>
    <p:sldLayoutId id="2147483698" r:id="rId12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D7994BAA3DCB01B024D9254B7A54EC537B73333D38E624B5D009F84793E74B5CF1A95ADB1A380E63F0DN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52413"/>
            <a:ext cx="9906000" cy="6365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FF0000"/>
                </a:solidFill>
              </a:rPr>
              <a:t>МАТЕРИНСКИЙ СЕМЕЙНЫЙ КАПИТАЛ</a:t>
            </a:r>
            <a:endParaRPr lang="ru-RU" sz="29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2250" y="1006475"/>
          <a:ext cx="11677650" cy="557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307"/>
                <a:gridCol w="2730137"/>
                <a:gridCol w="4519749"/>
              </a:tblGrid>
              <a:tr h="8001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Возникновение</a:t>
                      </a:r>
                      <a:r>
                        <a:rPr lang="ru-RU" sz="2400" baseline="0" dirty="0" smtClean="0"/>
                        <a:t> права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</a:t>
                      </a:r>
                      <a:r>
                        <a:rPr lang="ru-RU" sz="2400" baseline="0" dirty="0" smtClean="0"/>
                        <a:t> 01.01.2020г.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Начиная с 01.01.2020</a:t>
                      </a:r>
                      <a:endParaRPr lang="ru-RU" sz="2400" dirty="0"/>
                    </a:p>
                  </a:txBody>
                  <a:tcPr/>
                </a:tc>
              </a:tr>
              <a:tr h="15925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1й рождённый</a:t>
                      </a:r>
                      <a:r>
                        <a:rPr lang="ru-RU" sz="2400" baseline="0" dirty="0" smtClean="0"/>
                        <a:t> (усыновлённый) ребёнок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Право на МСК не предоставлено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466 617Р.</a:t>
                      </a:r>
                    </a:p>
                    <a:p>
                      <a:pPr algn="ctr"/>
                      <a:r>
                        <a:rPr lang="ru-RU" sz="2400" dirty="0" smtClean="0"/>
                        <a:t>Право предоставлено.</a:t>
                      </a:r>
                      <a:endParaRPr lang="ru-RU" sz="2400" dirty="0"/>
                    </a:p>
                  </a:txBody>
                  <a:tcPr/>
                </a:tc>
              </a:tr>
              <a:tr h="1592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2й рождённый</a:t>
                      </a:r>
                      <a:r>
                        <a:rPr lang="ru-RU" sz="2400" baseline="0" dirty="0" smtClean="0"/>
                        <a:t> (усыновлённый) ребёнок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466 617Р.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616 617Р.</a:t>
                      </a:r>
                      <a:endParaRPr lang="ru-RU" sz="2400" dirty="0"/>
                    </a:p>
                  </a:txBody>
                  <a:tcPr/>
                </a:tc>
              </a:tr>
              <a:tr h="1592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Вторые и последующие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рождённые</a:t>
                      </a:r>
                      <a:r>
                        <a:rPr lang="ru-RU" sz="2400" baseline="0" dirty="0" smtClean="0"/>
                        <a:t> (усыновлённые) дети. </a:t>
                      </a:r>
                      <a:r>
                        <a:rPr lang="ru-RU" sz="2400" dirty="0" smtClean="0"/>
                        <a:t>Если право</a:t>
                      </a:r>
                      <a:r>
                        <a:rPr lang="ru-RU" sz="2400" baseline="0" dirty="0" smtClean="0"/>
                        <a:t> не возникло до 01.01.2020г.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616 617Р.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3090863" y="2095500"/>
            <a:ext cx="1841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ru-RU" sz="600">
                <a:solidFill>
                  <a:srgbClr val="000000"/>
                </a:solidFill>
              </a:rPr>
              <a:t/>
            </a:r>
            <a:br>
              <a:rPr lang="ru-RU" altLang="ru-RU" sz="600">
                <a:solidFill>
                  <a:srgbClr val="000000"/>
                </a:solidFill>
              </a:rPr>
            </a:br>
            <a:endParaRPr lang="ru-RU" altLang="ru-RU">
              <a:solidFill>
                <a:srgbClr val="000000"/>
              </a:solidFill>
            </a:endParaRPr>
          </a:p>
          <a:p>
            <a:pPr eaLnBrk="0" hangingPunct="0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85800" y="209550"/>
            <a:ext cx="10848975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FF0000"/>
                </a:solidFill>
                <a:latin typeface="+mn-lt"/>
                <a:cs typeface="+mn-cs"/>
              </a:rPr>
              <a:t>Федеральный закон «О страховых пенсиях» (ч. 14 ст. 17)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Лицам, проработавшим не менее 30 календарных лет в сельском хозяйстве, не осуществляющим работу и (или) иную деятельность, в период которой они подлежат обязательному пенсионному страхованию в соответствии с Федеральным законом от 15 декабря 2001 года N 167-ФЗ "Об обязательном пенсионном страховании в Российской Федерации", устанавливается повышение фиксированной выплаты к страховой пенсии по старости и к страховой пенсии по инвалидности в размере 25 процентов суммы установленной фиксированной выплаты к соответствующей страховой пенсии, предусмотренной  частями  1 и 2 статьи 16 настоящего Федерального закона, на весь период их проживания в сельской местности.</a:t>
            </a:r>
          </a:p>
          <a:p>
            <a:pPr indent="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FF0000"/>
                </a:solidFill>
                <a:latin typeface="+mn-lt"/>
                <a:cs typeface="+mn-cs"/>
              </a:rPr>
              <a:t>Условия для установления повышения фиксированной выплаты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-  работа в сельском хозяйстве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- отсутствие работы в период получения страховой пенсии 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latin typeface="+mn-lt"/>
                <a:cs typeface="+mn-cs"/>
              </a:rPr>
              <a:t>-  проживание в сельской местности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atin typeface="+mn-lt"/>
                <a:cs typeface="+mn-cs"/>
                <a:hlinkClick r:id="rId2"/>
              </a:rPr>
              <a:t/>
            </a:r>
            <a:br>
              <a:rPr lang="ru-RU" sz="2000" i="1" dirty="0">
                <a:latin typeface="+mn-lt"/>
                <a:cs typeface="+mn-cs"/>
                <a:hlinkClick r:id="rId2"/>
              </a:rPr>
            </a:br>
            <a:endParaRPr lang="ru-RU" sz="2000" b="1" dirty="0">
              <a:latin typeface="+mn-lt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A7B45-7E7C-446D-A2EF-7B3F95A76EF0}" type="slidenum">
              <a:rPr lang="ru-RU" altLang="ru-RU"/>
              <a:pPr>
                <a:defRPr/>
              </a:pPr>
              <a:t>10</a:t>
            </a:fld>
            <a:endParaRPr lang="ru-RU" alt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"/>
          <p:cNvSpPr txBox="1">
            <a:spLocks noChangeArrowheads="1"/>
          </p:cNvSpPr>
          <p:nvPr/>
        </p:nvSpPr>
        <p:spPr bwMode="auto">
          <a:xfrm flipH="1">
            <a:off x="152400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700" b="1">
                <a:solidFill>
                  <a:srgbClr val="C00000"/>
                </a:solidFill>
                <a:latin typeface="Calibri" pitchFamily="34" charset="0"/>
              </a:rPr>
              <a:t>ЕДИНОВРЕМЕННАЯ ВЫПЛАТА КО ДНЮ ПОБЕДЫ </a:t>
            </a:r>
            <a:br>
              <a:rPr lang="ru-RU" sz="2700" b="1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2700" b="1">
                <a:solidFill>
                  <a:srgbClr val="C00000"/>
                </a:solidFill>
                <a:latin typeface="Calibri" pitchFamily="34" charset="0"/>
              </a:rPr>
              <a:t>в ВЕЛИКОЙ ОТЕЧЕСТВЕННОЙ ВОЙНЕ 1941-1945 ГОДОВ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76403" y="900414"/>
            <a:ext cx="8827293" cy="12077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100" dirty="0">
                <a:solidFill>
                  <a:prstClr val="black"/>
                </a:solidFill>
                <a:latin typeface="Arial Narrow" panose="020B0606020202030204" pitchFamily="34" charset="0"/>
              </a:rPr>
              <a:t>	</a:t>
            </a:r>
            <a:r>
              <a:rPr lang="ru-RU" sz="1600" b="1" spc="100" dirty="0">
                <a:solidFill>
                  <a:prstClr val="black"/>
                </a:solidFill>
                <a:latin typeface="Arial Narrow" panose="020B0606020202030204" pitchFamily="34" charset="0"/>
              </a:rPr>
              <a:t> УКАЗ ПРЕЗИДЕНТА РОССИЙСКОЙ ФЕДЕРАЦИИ </a:t>
            </a:r>
            <a:br>
              <a:rPr lang="ru-RU" sz="1600" b="1" spc="100" dirty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1400" b="1" spc="100" dirty="0">
                <a:solidFill>
                  <a:prstClr val="black"/>
                </a:solidFill>
                <a:latin typeface="Arial Narrow" panose="020B0606020202030204" pitchFamily="34" charset="0"/>
              </a:rPr>
              <a:t>	«О ЕДИНОВРЕМЕННОЙ ВЫПЛАТЕ НЕКОТОРЫМ КАТЕГОРИЯМ ГРАЖДАН РФ В СВЯЗИ С 75-Й ГОДОВЩИНОЙ ПОБЕДЫ В ВЕЛИКОЙ ОТЕЧЕСТВЕННОЙ ВОЙНЕ 1941-1945 ГОДОВ»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15778" y="2233187"/>
            <a:ext cx="708839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СРОК ВЫПЛАТЫ:          </a:t>
            </a:r>
            <a:r>
              <a:rPr lang="ru-RU" sz="2400" b="1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АПРЕЛЬ 2020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71664" y="2708921"/>
            <a:ext cx="7596336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СУММА: </a:t>
            </a:r>
            <a:r>
              <a:rPr lang="ru-RU" sz="4400" b="1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75 000 </a:t>
            </a:r>
            <a:r>
              <a:rPr lang="ru-RU" sz="2400" b="1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РУБ.   </a:t>
            </a:r>
            <a:r>
              <a:rPr lang="ru-RU" sz="1100" b="1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ИВОВ, УВОВ, ВДОВЫ, БЫВШИЕ НЕСОВЕРШЕННОЛЕТНИЕ     УЗНИКИ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5778" y="4365105"/>
            <a:ext cx="7088390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0"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КАТЕГОРИЯ: </a:t>
            </a:r>
            <a:r>
              <a:rPr lang="ru-RU" b="1" dirty="0">
                <a:ln w="0">
                  <a:solidFill>
                    <a:srgbClr val="5B9BD5"/>
                  </a:solidFill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ГРАЖДАНЕ РФ, ПОСТОЯННО ПРОЖИВАЮЩИЕ В:</a:t>
            </a:r>
          </a:p>
          <a:p>
            <a:pPr marL="914400" lvl="3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n w="0">
                  <a:solidFill>
                    <a:srgbClr val="5B9BD5"/>
                  </a:solidFill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РОССИЙСКОЙ ФЕДЕРАЦИИ</a:t>
            </a:r>
          </a:p>
          <a:p>
            <a:pPr marL="914400" lvl="3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ln w="0">
                  <a:solidFill>
                    <a:srgbClr val="5B9BD5"/>
                  </a:solidFill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ЛАТВИИ, ЛИТВЕ и ЭСТОНИИ</a:t>
            </a:r>
            <a:endParaRPr lang="ru-RU" sz="1600" b="1" dirty="0">
              <a:ln w="0">
                <a:solidFill>
                  <a:srgbClr val="5B9BD5"/>
                </a:solidFill>
              </a:ln>
              <a:solidFill>
                <a:srgbClr val="5B9BD5">
                  <a:lumMod val="75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5778" y="5301208"/>
            <a:ext cx="7088391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0">
                  <a:solidFill>
                    <a:srgbClr val="5B9BD5"/>
                  </a:solidFill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ЯВЛЯЮЩИЕСЯ ИНВАЛИДАМИ ВЕЛИКОЙ ОТЕЧЕСТВЕННОЙ ВОЙНЫ И</a:t>
            </a:r>
          </a:p>
        </p:txBody>
      </p:sp>
      <p:pic>
        <p:nvPicPr>
          <p:cNvPr id="25609" name="Рисунок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525" y="1268413"/>
            <a:ext cx="2808288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518049" y="5847873"/>
            <a:ext cx="9144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100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ОСУЩЕСТВЛЯЕТСЯ ЛИЦАМ, НЕПОСРЕДСТВЕННО ПРИНИМАВШИМ УЧАСТИЕ в ВОВ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59696" y="3284985"/>
            <a:ext cx="7308304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0"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СУММА: </a:t>
            </a:r>
            <a:r>
              <a:rPr lang="ru-RU" sz="3600" b="1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50 000 </a:t>
            </a:r>
            <a:r>
              <a:rPr lang="ru-RU" b="1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РУБ.   </a:t>
            </a:r>
            <a:r>
              <a:rPr lang="ru-RU" sz="1200" b="1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БЫВШИЕ</a:t>
            </a:r>
            <a:r>
              <a:rPr lang="ru-RU" b="1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 </a:t>
            </a:r>
            <a:r>
              <a:rPr lang="ru-RU" sz="1200" b="1" dirty="0">
                <a:ln w="0">
                  <a:solidFill>
                    <a:srgbClr val="993300"/>
                  </a:solidFill>
                </a:ln>
                <a:solidFill>
                  <a:srgbClr val="CC33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СОВЕРШЕННОЛЕТНИЕ УЗНИКИ, ТРУЖЕННИКИ ТЫЛА, </a:t>
            </a:r>
            <a:r>
              <a:rPr lang="ru-RU" sz="1200" b="1" dirty="0">
                <a:ln w="0">
                  <a:solidFill>
                    <a:srgbClr val="5B9BD5"/>
                  </a:solidFill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  <a:cs typeface="+mn-cs"/>
              </a:rPr>
              <a:t>ВЕТЕРАНЫ ВЕЛИКОЙ ОТЕЧЕСТВЕННОЙ ВОЙНЫ ИЗ ЧИСЛА ЛИЦ, УКАЗАННЫХ В ПОДПУНКТЕ 4 ПУНКТА 1 СТАТЬИ 2 ЗАКОНА № 5-ФЗ</a:t>
            </a:r>
            <a:endParaRPr lang="ru-RU" sz="1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трелка вправо 18"/>
          <p:cNvSpPr>
            <a:spLocks noChangeArrowheads="1"/>
          </p:cNvSpPr>
          <p:nvPr/>
        </p:nvSpPr>
        <p:spPr bwMode="auto">
          <a:xfrm rot="5400000">
            <a:off x="2085975" y="773113"/>
            <a:ext cx="287337" cy="287338"/>
          </a:xfrm>
          <a:prstGeom prst="rightArrow">
            <a:avLst>
              <a:gd name="adj1" fmla="val 50000"/>
              <a:gd name="adj2" fmla="val 24769"/>
            </a:avLst>
          </a:prstGeom>
          <a:solidFill>
            <a:srgbClr val="5B6973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626" name="Rectangle 15"/>
          <p:cNvSpPr>
            <a:spLocks noChangeArrowheads="1"/>
          </p:cNvSpPr>
          <p:nvPr/>
        </p:nvSpPr>
        <p:spPr bwMode="auto">
          <a:xfrm>
            <a:off x="574675" y="179388"/>
            <a:ext cx="11333163" cy="531812"/>
          </a:xfrm>
          <a:prstGeom prst="rect">
            <a:avLst/>
          </a:prstGeom>
          <a:solidFill>
            <a:srgbClr val="98C72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200" b="1">
                <a:solidFill>
                  <a:srgbClr val="FF0000"/>
                </a:solidFill>
              </a:rPr>
              <a:t>Типы сведений</a:t>
            </a: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574675" y="1131888"/>
            <a:ext cx="3309938" cy="327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СЗВ-М</a:t>
            </a:r>
          </a:p>
        </p:txBody>
      </p:sp>
      <p:sp>
        <p:nvSpPr>
          <p:cNvPr id="26628" name="Стрелка вправо 32"/>
          <p:cNvSpPr>
            <a:spLocks noChangeArrowheads="1"/>
          </p:cNvSpPr>
          <p:nvPr/>
        </p:nvSpPr>
        <p:spPr bwMode="auto">
          <a:xfrm rot="5400000">
            <a:off x="6118225" y="822325"/>
            <a:ext cx="287338" cy="287338"/>
          </a:xfrm>
          <a:prstGeom prst="rightArrow">
            <a:avLst>
              <a:gd name="adj1" fmla="val 50000"/>
              <a:gd name="adj2" fmla="val 24769"/>
            </a:avLst>
          </a:prstGeom>
          <a:solidFill>
            <a:srgbClr val="5B6973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629" name="Стрелка вправо 33"/>
          <p:cNvSpPr>
            <a:spLocks noChangeArrowheads="1"/>
          </p:cNvSpPr>
          <p:nvPr/>
        </p:nvSpPr>
        <p:spPr bwMode="auto">
          <a:xfrm rot="5400000">
            <a:off x="10129838" y="804863"/>
            <a:ext cx="287337" cy="287337"/>
          </a:xfrm>
          <a:prstGeom prst="rightArrow">
            <a:avLst>
              <a:gd name="adj1" fmla="val 50000"/>
              <a:gd name="adj2" fmla="val 24769"/>
            </a:avLst>
          </a:prstGeom>
          <a:solidFill>
            <a:srgbClr val="5B6973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4124325" y="1139825"/>
            <a:ext cx="4275138" cy="323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СЗВ-СТАЖ</a:t>
            </a: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8639175" y="1139825"/>
            <a:ext cx="3268663" cy="3238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cs typeface="Arial" charset="0"/>
              </a:rPr>
              <a:t>СЗВ-ТД</a:t>
            </a:r>
          </a:p>
        </p:txBody>
      </p:sp>
      <p:sp>
        <p:nvSpPr>
          <p:cNvPr id="3081" name="AutoShape 5"/>
          <p:cNvSpPr>
            <a:spLocks noChangeArrowheads="1"/>
          </p:cNvSpPr>
          <p:nvPr/>
        </p:nvSpPr>
        <p:spPr bwMode="auto">
          <a:xfrm>
            <a:off x="523875" y="1557338"/>
            <a:ext cx="3360738" cy="395922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Arial" panose="020B0604020202020204" pitchFamily="34" charset="0"/>
              </a:rPr>
              <a:t>«Сведения  о  застрахованных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Arial" panose="020B0604020202020204" pitchFamily="34" charset="0"/>
              </a:rPr>
              <a:t>лицах»  по  форме  СЗВ-М  представляются ежемесячно,  </a:t>
            </a:r>
            <a:endParaRPr lang="ru-RU" altLang="ru-RU" sz="1400" b="1" dirty="0" smtClean="0">
              <a:latin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Arial" panose="020B0604020202020204" pitchFamily="34" charset="0"/>
              </a:rPr>
              <a:t>в  </a:t>
            </a:r>
            <a:r>
              <a:rPr lang="ru-RU" altLang="ru-RU" sz="1400" b="1" dirty="0">
                <a:latin typeface="Arial" panose="020B0604020202020204" pitchFamily="34" charset="0"/>
              </a:rPr>
              <a:t>срок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не  позднее  15-го  числа  месяца,  следующего  за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отчетным периодом </a:t>
            </a:r>
            <a:r>
              <a:rPr lang="ru-RU" altLang="ru-RU" sz="1400" b="1" dirty="0">
                <a:latin typeface="Arial" panose="020B0604020202020204" pitchFamily="34" charset="0"/>
              </a:rPr>
              <a:t>– месяцем в  отношении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всех  </a:t>
            </a:r>
            <a:r>
              <a:rPr lang="ru-RU" altLang="ru-RU" sz="1400" b="1" dirty="0">
                <a:latin typeface="Arial" panose="020B0604020202020204" pitchFamily="34" charset="0"/>
              </a:rPr>
              <a:t>застрахованных  лиц,  состоящих  с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организацией </a:t>
            </a:r>
            <a:r>
              <a:rPr lang="ru-RU" altLang="ru-RU" sz="1400" b="1" dirty="0">
                <a:latin typeface="Arial" panose="020B0604020202020204" pitchFamily="34" charset="0"/>
              </a:rPr>
              <a:t>в трудовых отношениях, в том числе,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на  </a:t>
            </a:r>
            <a:r>
              <a:rPr lang="ru-RU" altLang="ru-RU" sz="1400" b="1" dirty="0">
                <a:latin typeface="Arial" panose="020B0604020202020204" pitchFamily="34" charset="0"/>
              </a:rPr>
              <a:t>руководителя  организации,  который  является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единственным  </a:t>
            </a:r>
            <a:r>
              <a:rPr lang="ru-RU" altLang="ru-RU" sz="1400" b="1" dirty="0">
                <a:latin typeface="Arial" panose="020B0604020202020204" pitchFamily="34" charset="0"/>
              </a:rPr>
              <a:t>участником  (учредителем),  членом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организации</a:t>
            </a:r>
            <a:r>
              <a:rPr lang="ru-RU" altLang="ru-RU" sz="1400" b="1" dirty="0">
                <a:latin typeface="Arial" panose="020B0604020202020204" pitchFamily="34" charset="0"/>
              </a:rPr>
              <a:t>, собственником ее имущества.</a:t>
            </a:r>
          </a:p>
        </p:txBody>
      </p:sp>
      <p:sp>
        <p:nvSpPr>
          <p:cNvPr id="3082" name="AutoShape 5"/>
          <p:cNvSpPr>
            <a:spLocks noChangeArrowheads="1"/>
          </p:cNvSpPr>
          <p:nvPr/>
        </p:nvSpPr>
        <p:spPr bwMode="auto">
          <a:xfrm>
            <a:off x="4124325" y="1557338"/>
            <a:ext cx="4275138" cy="518477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98C723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Arial" panose="020B0604020202020204" pitchFamily="34" charset="0"/>
              </a:rPr>
              <a:t>«Сведения о страховом стаже застрахованных лиц» по форме  </a:t>
            </a:r>
            <a:endParaRPr lang="ru-RU" altLang="ru-RU" sz="1400" b="1" dirty="0" smtClean="0">
              <a:latin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 smtClean="0">
                <a:latin typeface="Arial" panose="020B0604020202020204" pitchFamily="34" charset="0"/>
              </a:rPr>
              <a:t>СЗВ-СТАЖ</a:t>
            </a:r>
            <a:endParaRPr lang="ru-RU" altLang="ru-RU" sz="1400" b="1" dirty="0">
              <a:latin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Arial" panose="020B0604020202020204" pitchFamily="34" charset="0"/>
              </a:rPr>
              <a:t>представляются</a:t>
            </a:r>
            <a:r>
              <a:rPr lang="ru-RU" altLang="ru-RU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ежегодно не позднее 1 марта года, следующего за отчетным </a:t>
            </a:r>
            <a:r>
              <a:rPr lang="ru-RU" altLang="ru-RU" sz="1400" b="1" dirty="0">
                <a:latin typeface="Arial" panose="020B0604020202020204" pitchFamily="34" charset="0"/>
              </a:rPr>
              <a:t>годом на всех застрахованных лиц, находящихся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со </a:t>
            </a:r>
            <a:r>
              <a:rPr lang="ru-RU" altLang="ru-RU" sz="1400" b="1" dirty="0">
                <a:latin typeface="Arial" panose="020B0604020202020204" pitchFamily="34" charset="0"/>
              </a:rPr>
              <a:t>страхователем в трудовых отношениях, в том числе на уволенных в отчетном году,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а </a:t>
            </a:r>
            <a:r>
              <a:rPr lang="ru-RU" altLang="ru-RU" sz="1400" b="1" dirty="0">
                <a:latin typeface="Arial" panose="020B0604020202020204" pitchFamily="34" charset="0"/>
              </a:rPr>
              <a:t>также на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Arial" panose="020B0604020202020204" pitchFamily="34" charset="0"/>
              </a:rPr>
              <a:t>тех,  с  кем  заключены  (действуют)  договоры  гражданско-правового  характера,  предметом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Arial" panose="020B0604020202020204" pitchFamily="34" charset="0"/>
              </a:rPr>
              <a:t>которых является выполнение работ, оказание услуг. в  том  числе  на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Arial" panose="020B0604020202020204" pitchFamily="34" charset="0"/>
              </a:rPr>
              <a:t>руководителя организации, который является единственным участником (учредителем), 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членом организации</a:t>
            </a:r>
            <a:r>
              <a:rPr lang="ru-RU" altLang="ru-RU" sz="1400" b="1" dirty="0">
                <a:latin typeface="Arial" panose="020B0604020202020204" pitchFamily="34" charset="0"/>
              </a:rPr>
              <a:t>,  собственником  ее  имущества,  независимо  от  факта  начисления  и  уплаты  страховых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взносов </a:t>
            </a:r>
            <a:r>
              <a:rPr lang="ru-RU" altLang="ru-RU" sz="1400" b="1" dirty="0">
                <a:latin typeface="Arial" panose="020B0604020202020204" pitchFamily="34" charset="0"/>
              </a:rPr>
              <a:t>и от наличия наемных работников. </a:t>
            </a:r>
          </a:p>
        </p:txBody>
      </p:sp>
      <p:sp>
        <p:nvSpPr>
          <p:cNvPr id="3083" name="AutoShape 5"/>
          <p:cNvSpPr>
            <a:spLocks noChangeArrowheads="1"/>
          </p:cNvSpPr>
          <p:nvPr/>
        </p:nvSpPr>
        <p:spPr bwMode="auto">
          <a:xfrm>
            <a:off x="8639175" y="1557338"/>
            <a:ext cx="3268663" cy="34163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98C723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Arial" panose="020B0604020202020204" pitchFamily="34" charset="0"/>
              </a:rPr>
              <a:t>«Сведения о трудовой деятельности работников» по форме СЗВ-ТД представляются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работодателем </a:t>
            </a:r>
            <a:r>
              <a:rPr lang="ru-RU" altLang="ru-RU" sz="1400" b="1" dirty="0">
                <a:latin typeface="Arial" panose="020B0604020202020204" pitchFamily="34" charset="0"/>
              </a:rPr>
              <a:t>на </a:t>
            </a:r>
            <a:r>
              <a:rPr lang="ru-RU" altLang="ru-RU" sz="1400" b="1" dirty="0" smtClean="0">
                <a:latin typeface="Arial" panose="020B0604020202020204" pitchFamily="34" charset="0"/>
              </a:rPr>
              <a:t>застрахованных </a:t>
            </a:r>
            <a:r>
              <a:rPr lang="ru-RU" altLang="ru-RU" sz="1400" b="1" dirty="0">
                <a:latin typeface="Arial" panose="020B0604020202020204" pitchFamily="34" charset="0"/>
              </a:rPr>
              <a:t>лиц ежемесячно </a:t>
            </a: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не позднее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15-го числа месяца, следующего месяца, в котором осуществлено кадровое мероприятие </a:t>
            </a:r>
            <a:r>
              <a:rPr lang="ru-RU" altLang="ru-RU" sz="1400" b="1" dirty="0">
                <a:latin typeface="Arial" panose="020B0604020202020204" pitchFamily="34" charset="0"/>
              </a:rPr>
              <a:t>(прием, перевод, увольнение), либо работником подано заявление о выборе ведения сведений о трудовой деятельности.</a:t>
            </a:r>
          </a:p>
        </p:txBody>
      </p:sp>
      <p:sp>
        <p:nvSpPr>
          <p:cNvPr id="26635" name="Заголовок 1"/>
          <p:cNvSpPr txBox="1">
            <a:spLocks/>
          </p:cNvSpPr>
          <p:nvPr/>
        </p:nvSpPr>
        <p:spPr bwMode="auto">
          <a:xfrm>
            <a:off x="1809750" y="4000500"/>
            <a:ext cx="8143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altLang="ru-RU" sz="1300" b="1">
              <a:solidFill>
                <a:srgbClr val="404A52"/>
              </a:solidFill>
            </a:endParaRPr>
          </a:p>
        </p:txBody>
      </p:sp>
      <p:sp>
        <p:nvSpPr>
          <p:cNvPr id="26636" name="Заголовок 1"/>
          <p:cNvSpPr txBox="1">
            <a:spLocks/>
          </p:cNvSpPr>
          <p:nvPr/>
        </p:nvSpPr>
        <p:spPr bwMode="auto">
          <a:xfrm>
            <a:off x="1738313" y="5072063"/>
            <a:ext cx="81438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altLang="ru-RU" sz="1000" b="1">
              <a:solidFill>
                <a:srgbClr val="404A5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55688" y="712788"/>
            <a:ext cx="9564687" cy="56483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4064000" y="120650"/>
            <a:ext cx="4932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3200">
                <a:solidFill>
                  <a:srgbClr val="FF0000"/>
                </a:solidFill>
              </a:rPr>
              <a:t>Ответственность</a:t>
            </a:r>
          </a:p>
        </p:txBody>
      </p:sp>
      <p:sp>
        <p:nvSpPr>
          <p:cNvPr id="5124" name="Заголовок 1"/>
          <p:cNvSpPr txBox="1">
            <a:spLocks/>
          </p:cNvSpPr>
          <p:nvPr/>
        </p:nvSpPr>
        <p:spPr bwMode="auto">
          <a:xfrm>
            <a:off x="1703388" y="2349500"/>
            <a:ext cx="7993062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По формам СЗВ-М и СЗВ-СТАЖ за непредставление страхователем в установленный срок либо представление им неполных и (или) недостоверных сведений, к такому страхователю применяются финансовые санкции в размере 500 рублей в отношении каждого застрахованного лица. 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По формам СЗВ-М, СЗВ-СТАЖ, СЗВ-ТД за несоблюдение страхователем порядка </a:t>
            </a:r>
            <a:r>
              <a:rPr lang="ru-RU" sz="1400" b="1" dirty="0"/>
              <a:t>представления </a:t>
            </a:r>
            <a:r>
              <a:rPr lang="ru-RU" sz="1400" b="1" dirty="0"/>
              <a:t>сведений в форме электронных документов в случаях, предусмотренных Федеральным законом № 27-ФЗ, к такому страхователю применяются финансовые санкции в размере 1000.</a:t>
            </a:r>
            <a:r>
              <a:rPr lang="ru-RU" sz="1400" dirty="0"/>
              <a:t> 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Должностным лицам учреждения за несвоевременное представление сведений по формам СЗВ-М и СЗВ-СТАЖ, а также их непредставление, подачу в неполном объеме или искаженном виде либо отказ от их представления грозит штраф в размере от 300 до 500 руб. </a:t>
            </a:r>
            <a:r>
              <a:rPr lang="ru-RU" sz="1400" b="1" dirty="0"/>
              <a:t>(</a:t>
            </a:r>
            <a:r>
              <a:rPr lang="ru-RU" sz="1400" b="1" dirty="0">
                <a:solidFill>
                  <a:srgbClr val="FF0000"/>
                </a:solidFill>
              </a:rPr>
              <a:t>ст. 15.33.2</a:t>
            </a:r>
            <a:r>
              <a:rPr lang="ru-RU" sz="1400" b="1" dirty="0">
                <a:solidFill>
                  <a:schemeClr val="bg1"/>
                </a:solidFill>
              </a:rPr>
              <a:t> </a:t>
            </a:r>
            <a:r>
              <a:rPr lang="ru-RU" sz="1400" b="1" dirty="0"/>
              <a:t>КоАП </a:t>
            </a:r>
            <a:r>
              <a:rPr lang="ru-RU" sz="1400" b="1" dirty="0"/>
              <a:t>РФ).</a:t>
            </a:r>
            <a:r>
              <a:rPr lang="ru-RU" sz="1400" dirty="0">
                <a:latin typeface="+mn-lt"/>
              </a:rPr>
              <a:t> 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+mn-cs"/>
              </a:rPr>
              <a:t>Административная ответственность, касательно сведений СЗВ-ТД, установлена в 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+mn-cs"/>
              </a:rPr>
              <a:t>п.1 и 2 ст. 5.27 </a:t>
            </a:r>
            <a:r>
              <a:rPr lang="ru-RU" sz="1400" b="1" u="sng" dirty="0" err="1">
                <a:solidFill>
                  <a:srgbClr val="FF0000"/>
                </a:solidFill>
                <a:latin typeface="Arial" pitchFamily="34" charset="0"/>
                <a:cs typeface="+mn-cs"/>
              </a:rPr>
              <a:t>КоАП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+mn-cs"/>
              </a:rPr>
              <a:t> РФ</a:t>
            </a:r>
            <a:r>
              <a:rPr lang="ru-RU" sz="1400" b="1" dirty="0">
                <a:latin typeface="Arial" pitchFamily="34" charset="0"/>
                <a:cs typeface="+mn-cs"/>
              </a:rPr>
              <a:t>. В текущей редакции статьи штраф за непредставление СЗВ-ТД или недостоверные сведения составляет: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+mn-cs"/>
              </a:rPr>
              <a:t>- для должностных лиц и ИП: 1000 – 5000 руб.;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+mn-cs"/>
              </a:rPr>
              <a:t>- для компаний: 30 000 – 50 000 руб.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+mn-cs"/>
              </a:rPr>
              <a:t>За повторное нарушение штраф за несвоевременную сдачу СЗВ-ТД или недостоверные данные в отчете составит: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+mn-cs"/>
              </a:rPr>
              <a:t>- для должностных лиц и ИП: 10 000 – 20 000 руб.;</a:t>
            </a:r>
          </a:p>
          <a:p>
            <a:pPr indent="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+mn-cs"/>
              </a:rPr>
              <a:t>- для компании: 50 000 – 70 000 руб.</a:t>
            </a:r>
          </a:p>
          <a:p>
            <a:pPr indent="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indent="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indent="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indent="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indent="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indent="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indent="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indent="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indent="36195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47650"/>
            <a:ext cx="9906000" cy="7588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Контакты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698" name="Объект 5"/>
          <p:cNvSpPr>
            <a:spLocks noGrp="1"/>
          </p:cNvSpPr>
          <p:nvPr>
            <p:ph idx="1"/>
          </p:nvPr>
        </p:nvSpPr>
        <p:spPr>
          <a:xfrm>
            <a:off x="765175" y="1158875"/>
            <a:ext cx="10658475" cy="4886325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</a:rPr>
              <a:t>Телефон горячей линии: 8(38844) 22-8-42</a:t>
            </a:r>
          </a:p>
          <a:p>
            <a:r>
              <a:rPr lang="ru-RU" sz="3200" b="1" smtClean="0"/>
              <a:t>По вопросам отчетов: 8(38844) 21-8-74, 23-8-77</a:t>
            </a:r>
          </a:p>
          <a:p>
            <a:r>
              <a:rPr lang="ru-RU" sz="3200" b="1" smtClean="0"/>
              <a:t>По вопросам МСК: 8(38844) 23-3-57</a:t>
            </a:r>
          </a:p>
          <a:p>
            <a:r>
              <a:rPr lang="ru-RU" sz="3200" b="1" smtClean="0"/>
              <a:t>По вопросам выплаты пенсии: 8(38844) 23-3-55</a:t>
            </a:r>
          </a:p>
          <a:p>
            <a:r>
              <a:rPr lang="ru-RU" sz="3200" b="1" smtClean="0"/>
              <a:t>Тел. Начальника управления ПФР: </a:t>
            </a:r>
            <a:r>
              <a:rPr lang="ru-RU" sz="3200" smtClean="0"/>
              <a:t>8(38844) 23-3-08</a:t>
            </a:r>
            <a:endParaRPr lang="ru-RU" sz="3200" b="1" smtClean="0"/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3"/>
          <p:cNvSpPr>
            <a:spLocks noChangeArrowheads="1"/>
          </p:cNvSpPr>
          <p:nvPr/>
        </p:nvSpPr>
        <p:spPr bwMode="auto">
          <a:xfrm>
            <a:off x="1847850" y="44450"/>
            <a:ext cx="84963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Повышение пенсионного возраста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US" sz="3200" b="1">
                <a:solidFill>
                  <a:srgbClr val="FF0000"/>
                </a:solidFill>
                <a:latin typeface="Calibri" pitchFamily="34" charset="0"/>
              </a:rPr>
            </a:br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мужчинам и женщинам</a:t>
            </a:r>
            <a:endParaRPr lang="ru-RU" sz="32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1724025" y="1938338"/>
            <a:ext cx="1985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Мужчины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1689100" y="4506913"/>
            <a:ext cx="20208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Женщины</a:t>
            </a:r>
          </a:p>
        </p:txBody>
      </p:sp>
      <p:pic>
        <p:nvPicPr>
          <p:cNvPr id="16388" name="Picture 9" descr="RY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7313" y="4208463"/>
            <a:ext cx="11080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0" descr="LB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3975" y="1628775"/>
            <a:ext cx="1176338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LB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4438" y="1628775"/>
            <a:ext cx="11763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 descr="RY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4438" y="4208463"/>
            <a:ext cx="11080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/>
          <p:cNvSpPr/>
          <p:nvPr/>
        </p:nvSpPr>
        <p:spPr>
          <a:xfrm>
            <a:off x="5040313" y="1912938"/>
            <a:ext cx="3794125" cy="647700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027613" y="4438650"/>
            <a:ext cx="3794125" cy="64770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4" name="TextBox 21"/>
          <p:cNvSpPr txBox="1">
            <a:spLocks noChangeArrowheads="1"/>
          </p:cNvSpPr>
          <p:nvPr/>
        </p:nvSpPr>
        <p:spPr bwMode="auto">
          <a:xfrm>
            <a:off x="5005388" y="1628775"/>
            <a:ext cx="38290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70C0"/>
                </a:solidFill>
                <a:latin typeface="Calibri" pitchFamily="34" charset="0"/>
              </a:rPr>
              <a:t>пенсионный возраст</a:t>
            </a:r>
          </a:p>
        </p:txBody>
      </p:sp>
      <p:sp>
        <p:nvSpPr>
          <p:cNvPr id="16395" name="TextBox 22"/>
          <p:cNvSpPr txBox="1">
            <a:spLocks noChangeArrowheads="1"/>
          </p:cNvSpPr>
          <p:nvPr/>
        </p:nvSpPr>
        <p:spPr bwMode="auto">
          <a:xfrm>
            <a:off x="5029200" y="5230813"/>
            <a:ext cx="38274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Calibri" pitchFamily="34" charset="0"/>
              </a:rPr>
              <a:t>пенсионный возраст</a:t>
            </a:r>
          </a:p>
        </p:txBody>
      </p:sp>
      <p:pic>
        <p:nvPicPr>
          <p:cNvPr id="16396" name="Picture 6" descr="num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33888" y="1925638"/>
            <a:ext cx="3825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1" descr="num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84638" y="448945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2" descr="num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27488" y="1909763"/>
            <a:ext cx="40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1" descr="num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51350" y="4492625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2" descr="num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5413" y="1898650"/>
            <a:ext cx="40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11" descr="num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09113" y="1909763"/>
            <a:ext cx="3984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6" descr="num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88475" y="4506913"/>
            <a:ext cx="382588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12" descr="num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82075" y="4492625"/>
            <a:ext cx="40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5486250" y="3068960"/>
            <a:ext cx="27029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на 5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00" y="261938"/>
            <a:ext cx="11496675" cy="4953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ПЕРЕХОДНЫЙ ПЕРИОД ПО ПОВЫШЕНИЮ ПЕНСИОННОГО ВОЗРАСТА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74320" y="1005842"/>
          <a:ext cx="11534504" cy="539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2715"/>
                <a:gridCol w="2672356"/>
                <a:gridCol w="2672356"/>
                <a:gridCol w="1916640"/>
                <a:gridCol w="900437"/>
              </a:tblGrid>
              <a:tr h="5994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Год рождения </a:t>
                      </a:r>
                      <a:r>
                        <a:rPr lang="ru-RU" sz="2400" b="1" u="sng" dirty="0">
                          <a:effectLst/>
                        </a:rPr>
                        <a:t>женщины</a:t>
                      </a:r>
                      <a:endParaRPr lang="ru-RU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Условия выхода на пенсию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Возраст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Год выхода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Пенс.Коэфф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Стаж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599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1964 I полугодие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55,5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2019 II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16,2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599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1964 II полугодие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55,5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2020 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18,6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599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FFFF00"/>
                          </a:highlight>
                        </a:rPr>
                        <a:t>1965 I полугодие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FFFF00"/>
                          </a:highlight>
                        </a:rPr>
                        <a:t>56,5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2021 II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21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12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599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1965 II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FFFF00"/>
                          </a:highlight>
                        </a:rPr>
                        <a:t>56,5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2022 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23,4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13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599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1966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58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2024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28,2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599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1967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59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2026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599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1968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60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2028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30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113" y="155575"/>
            <a:ext cx="11612562" cy="7191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ПЕРЕХОДНЫЙ ПЕРИОД ПО ПОВЫШЕНИЮ ПЕНСИОННОГО ВОЗРАСТА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5943" y="1058088"/>
          <a:ext cx="11808822" cy="5447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550"/>
                <a:gridCol w="2786325"/>
                <a:gridCol w="2786325"/>
                <a:gridCol w="1842927"/>
                <a:gridCol w="876695"/>
              </a:tblGrid>
              <a:tr h="6052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Год рождения </a:t>
                      </a:r>
                      <a:r>
                        <a:rPr lang="ru-RU" sz="2400" b="1" u="sng" dirty="0">
                          <a:effectLst/>
                        </a:rPr>
                        <a:t>мужчины</a:t>
                      </a:r>
                      <a:endParaRPr lang="ru-RU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Условия выхода на пенсию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2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Возраст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Год выхода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Пенс.Коэфф.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Стаж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60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1959 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60,5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2019 II полугодие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16,2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60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1959 II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60,5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2020 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18,6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60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1960 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61,5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2021 II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21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12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60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1960 II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61,5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2022 I полугодие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23,4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highlight>
                            <a:srgbClr val="FFFF00"/>
                          </a:highlight>
                        </a:rPr>
                        <a:t>13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60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1961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63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2024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28,2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60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1962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64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2026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605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1963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65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2028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8521"/>
          <a:stretch>
            <a:fillRect/>
          </a:stretch>
        </p:blipFill>
        <p:spPr>
          <a:xfrm>
            <a:off x="1581150" y="0"/>
            <a:ext cx="8972550" cy="540543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8AE58-2AC8-4194-BD43-7F9E5A3940CF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6"/>
          <p:cNvSpPr txBox="1">
            <a:spLocks noChangeArrowheads="1"/>
          </p:cNvSpPr>
          <p:nvPr/>
        </p:nvSpPr>
        <p:spPr bwMode="auto">
          <a:xfrm>
            <a:off x="2424113" y="1138238"/>
            <a:ext cx="22320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3 детей</a:t>
            </a:r>
          </a:p>
        </p:txBody>
      </p:sp>
      <p:sp>
        <p:nvSpPr>
          <p:cNvPr id="20482" name="TextBox 14"/>
          <p:cNvSpPr txBox="1">
            <a:spLocks noChangeArrowheads="1"/>
          </p:cNvSpPr>
          <p:nvPr/>
        </p:nvSpPr>
        <p:spPr bwMode="auto">
          <a:xfrm>
            <a:off x="2455863" y="2473325"/>
            <a:ext cx="223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4 детей</a:t>
            </a:r>
          </a:p>
        </p:txBody>
      </p:sp>
      <p:sp>
        <p:nvSpPr>
          <p:cNvPr id="20483" name="TextBox 15"/>
          <p:cNvSpPr txBox="1">
            <a:spLocks noChangeArrowheads="1"/>
          </p:cNvSpPr>
          <p:nvPr/>
        </p:nvSpPr>
        <p:spPr bwMode="auto">
          <a:xfrm>
            <a:off x="2495550" y="3833813"/>
            <a:ext cx="22320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5 детей</a:t>
            </a:r>
          </a:p>
        </p:txBody>
      </p:sp>
      <p:pic>
        <p:nvPicPr>
          <p:cNvPr id="20484" name="Picture 10" descr="LB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4438" y="858838"/>
            <a:ext cx="11763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трелка вправо 17"/>
          <p:cNvSpPr/>
          <p:nvPr/>
        </p:nvSpPr>
        <p:spPr>
          <a:xfrm>
            <a:off x="5040313" y="1143000"/>
            <a:ext cx="3794125" cy="649288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6" name="TextBox 18"/>
          <p:cNvSpPr txBox="1">
            <a:spLocks noChangeArrowheads="1"/>
          </p:cNvSpPr>
          <p:nvPr/>
        </p:nvSpPr>
        <p:spPr bwMode="auto">
          <a:xfrm>
            <a:off x="5005388" y="858838"/>
            <a:ext cx="38290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70C0"/>
                </a:solidFill>
                <a:latin typeface="Calibri" pitchFamily="34" charset="0"/>
              </a:rPr>
              <a:t>пенсионный возраст</a:t>
            </a:r>
          </a:p>
        </p:txBody>
      </p:sp>
      <p:pic>
        <p:nvPicPr>
          <p:cNvPr id="20487" name="Picture 11" descr="num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750" y="1139825"/>
            <a:ext cx="398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3" descr="num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413875" y="1143000"/>
            <a:ext cx="47307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10" descr="LB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8563" y="2182813"/>
            <a:ext cx="11763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трелка вправо 24"/>
          <p:cNvSpPr/>
          <p:nvPr/>
        </p:nvSpPr>
        <p:spPr>
          <a:xfrm>
            <a:off x="5022850" y="2466975"/>
            <a:ext cx="3795713" cy="647700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91" name="TextBox 25"/>
          <p:cNvSpPr txBox="1">
            <a:spLocks noChangeArrowheads="1"/>
          </p:cNvSpPr>
          <p:nvPr/>
        </p:nvSpPr>
        <p:spPr bwMode="auto">
          <a:xfrm>
            <a:off x="4989513" y="2182813"/>
            <a:ext cx="38290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70C0"/>
                </a:solidFill>
                <a:latin typeface="Calibri" pitchFamily="34" charset="0"/>
              </a:rPr>
              <a:t>пенсионный возраст</a:t>
            </a:r>
          </a:p>
        </p:txBody>
      </p:sp>
      <p:pic>
        <p:nvPicPr>
          <p:cNvPr id="20492" name="Picture 11" descr="num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1288" y="2463800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10" descr="LB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85238" y="3551238"/>
            <a:ext cx="1176337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Стрелка вправо 28"/>
          <p:cNvSpPr/>
          <p:nvPr/>
        </p:nvSpPr>
        <p:spPr>
          <a:xfrm>
            <a:off x="5091113" y="3835400"/>
            <a:ext cx="3794125" cy="647700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95" name="TextBox 29"/>
          <p:cNvSpPr txBox="1">
            <a:spLocks noChangeArrowheads="1"/>
          </p:cNvSpPr>
          <p:nvPr/>
        </p:nvSpPr>
        <p:spPr bwMode="auto">
          <a:xfrm>
            <a:off x="5056188" y="3551238"/>
            <a:ext cx="38290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70C0"/>
                </a:solidFill>
                <a:latin typeface="Calibri" pitchFamily="34" charset="0"/>
              </a:rPr>
              <a:t>пенсионный возраст</a:t>
            </a:r>
          </a:p>
        </p:txBody>
      </p:sp>
      <p:pic>
        <p:nvPicPr>
          <p:cNvPr id="20496" name="Picture 11" descr="num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97963" y="3832225"/>
            <a:ext cx="40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6" descr="num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80550" y="3883025"/>
            <a:ext cx="414338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Picture 12" descr="num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75775" y="2466975"/>
            <a:ext cx="4603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9" name="TextBox 32"/>
          <p:cNvSpPr txBox="1">
            <a:spLocks noChangeArrowheads="1"/>
          </p:cNvSpPr>
          <p:nvPr/>
        </p:nvSpPr>
        <p:spPr bwMode="auto">
          <a:xfrm>
            <a:off x="4989513" y="4264025"/>
            <a:ext cx="38290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 i="1">
                <a:solidFill>
                  <a:srgbClr val="C00000"/>
                </a:solidFill>
                <a:latin typeface="Calibri" pitchFamily="34" charset="0"/>
              </a:rPr>
              <a:t>действующая норма</a:t>
            </a:r>
          </a:p>
        </p:txBody>
      </p:sp>
      <p:sp>
        <p:nvSpPr>
          <p:cNvPr id="20500" name="Прямоугольник 33"/>
          <p:cNvSpPr>
            <a:spLocks noChangeArrowheads="1"/>
          </p:cNvSpPr>
          <p:nvPr/>
        </p:nvSpPr>
        <p:spPr bwMode="auto">
          <a:xfrm>
            <a:off x="1849438" y="131763"/>
            <a:ext cx="84963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Досрочные пенсии многодетным матерям </a:t>
            </a:r>
            <a:endParaRPr lang="ru-RU" sz="32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01" name="Прямоугольник 1"/>
          <p:cNvSpPr>
            <a:spLocks noChangeArrowheads="1"/>
          </p:cNvSpPr>
          <p:nvPr/>
        </p:nvSpPr>
        <p:spPr bwMode="auto">
          <a:xfrm>
            <a:off x="1527175" y="4611688"/>
            <a:ext cx="91408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00FF"/>
                </a:solidFill>
                <a:latin typeface="Calibri" pitchFamily="34" charset="0"/>
              </a:rPr>
              <a:t>При определении права на страховую пенсию по старости не учитываются дети, в отношении которых застрахованное лицо было лишено родительских прав или в отношении которых было отменено усыновление</a:t>
            </a:r>
          </a:p>
        </p:txBody>
      </p:sp>
      <p:sp>
        <p:nvSpPr>
          <p:cNvPr id="20502" name="TextBox 34"/>
          <p:cNvSpPr txBox="1">
            <a:spLocks noChangeArrowheads="1"/>
          </p:cNvSpPr>
          <p:nvPr/>
        </p:nvSpPr>
        <p:spPr bwMode="auto">
          <a:xfrm>
            <a:off x="2135188" y="5989638"/>
            <a:ext cx="806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Письмо ПФР от 19.11.2018 № от 19.11.2018 № СЧ-25-24/22986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900" y="157163"/>
            <a:ext cx="10515600" cy="5476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ПРЕДПЕНСИОННЫЙ ВОЗРАСТ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74321" y="914397"/>
          <a:ext cx="11678196" cy="5760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6462"/>
                <a:gridCol w="1097022"/>
                <a:gridCol w="1097022"/>
                <a:gridCol w="1097022"/>
                <a:gridCol w="1097022"/>
                <a:gridCol w="1097022"/>
                <a:gridCol w="1098312"/>
                <a:gridCol w="1098312"/>
              </a:tblGrid>
              <a:tr h="639970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highlight>
                            <a:srgbClr val="FFFF00"/>
                          </a:highlight>
                        </a:rPr>
                        <a:t>Мужчины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Год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2020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2022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766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Общеустановленный новый пенсионный возраст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62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7663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Возраст отнесения к "</a:t>
                      </a:r>
                      <a:r>
                        <a:rPr lang="ru-RU" sz="2000" dirty="0" err="1">
                          <a:effectLst/>
                        </a:rPr>
                        <a:t>предпенсионерам</a:t>
                      </a:r>
                      <a:r>
                        <a:rPr lang="ru-RU" sz="2000" dirty="0">
                          <a:effectLst/>
                        </a:rPr>
                        <a:t>"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57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50349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Год рождения мужчин, относящихся к "</a:t>
                      </a:r>
                      <a:r>
                        <a:rPr lang="ru-RU" sz="2000" dirty="0" err="1">
                          <a:effectLst/>
                        </a:rPr>
                        <a:t>предпенсионерам</a:t>
                      </a:r>
                      <a:r>
                        <a:rPr lang="ru-RU" sz="2000" dirty="0">
                          <a:effectLst/>
                        </a:rPr>
                        <a:t>"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1959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50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1960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1960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50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1961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1961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1961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50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1962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50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1963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50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35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1965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5263"/>
            <a:ext cx="10515600" cy="5238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ПРЕДПЕНСИОННЫЙ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ВОЗРАСТ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6572" y="1123400"/>
          <a:ext cx="11508378" cy="557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6242"/>
                <a:gridCol w="1078514"/>
                <a:gridCol w="1078514"/>
                <a:gridCol w="1078514"/>
                <a:gridCol w="1078514"/>
                <a:gridCol w="1078514"/>
                <a:gridCol w="1079783"/>
                <a:gridCol w="1079783"/>
              </a:tblGrid>
              <a:tr h="433588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highlight>
                            <a:srgbClr val="FFFF00"/>
                          </a:highlight>
                        </a:rPr>
                        <a:t>Женщины</a:t>
                      </a:r>
                      <a:endParaRPr lang="ru-RU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Год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2020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667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Общеустановленный новый пенсионный возраст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57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667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Возраст отнесения к "</a:t>
                      </a:r>
                      <a:r>
                        <a:rPr lang="ru-RU" sz="2000" dirty="0" err="1">
                          <a:effectLst/>
                        </a:rPr>
                        <a:t>предпенсионерам</a:t>
                      </a:r>
                      <a:r>
                        <a:rPr lang="ru-RU" sz="2000" dirty="0">
                          <a:effectLst/>
                        </a:rPr>
                        <a:t>"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52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33588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Год рождения женщин, относящихся к "предпенсионерам"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33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1965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33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1966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33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1967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33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00"/>
                          </a:highlight>
                        </a:rPr>
                        <a:t>1968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33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1969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  <a:tr h="433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1970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E5C5A-014E-42A6-B77C-DD19267385EB}" type="slidenum">
              <a:rPr lang="en-US" altLang="ru-RU" smtClean="0"/>
              <a:pPr>
                <a:defRPr/>
              </a:pPr>
              <a:t>9</a:t>
            </a:fld>
            <a:endParaRPr lang="en-US" altLang="ru-RU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174625"/>
            <a:ext cx="9582150" cy="660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305</TotalTime>
  <Words>667</Words>
  <Application>Microsoft Office PowerPoint</Application>
  <PresentationFormat>Произвольный</PresentationFormat>
  <Paragraphs>86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Calibri</vt:lpstr>
      <vt:lpstr>Arial</vt:lpstr>
      <vt:lpstr>Calibri Light</vt:lpstr>
      <vt:lpstr>Arial Narrow</vt:lpstr>
      <vt:lpstr>Ретро</vt:lpstr>
      <vt:lpstr>Ретро</vt:lpstr>
      <vt:lpstr>Ретро</vt:lpstr>
      <vt:lpstr>Ретро</vt:lpstr>
      <vt:lpstr>Ретро</vt:lpstr>
      <vt:lpstr>Ретро</vt:lpstr>
      <vt:lpstr>Ретро</vt:lpstr>
      <vt:lpstr>Ретро</vt:lpstr>
      <vt:lpstr>МАТЕРИНСКИЙ СЕМЕЙНЫЙ КАПИТАЛ</vt:lpstr>
      <vt:lpstr>Слайд 2</vt:lpstr>
      <vt:lpstr>ПЕРЕХОДНЫЙ ПЕРИОД ПО ПОВЫШЕНИЮ ПЕНСИОННОГО ВОЗРАСТА</vt:lpstr>
      <vt:lpstr>ПЕРЕХОДНЫЙ ПЕРИОД ПО ПОВЫШЕНИЮ ПЕНСИОННОГО ВОЗРАСТА</vt:lpstr>
      <vt:lpstr>Слайд 5</vt:lpstr>
      <vt:lpstr>Слайд 6</vt:lpstr>
      <vt:lpstr>ПРЕДПЕНСИОННЫЙ ВОЗРАСТ</vt:lpstr>
      <vt:lpstr>ПРЕДПЕНСИОННЫЙ ВОЗРАСТ</vt:lpstr>
      <vt:lpstr>Слайд 9</vt:lpstr>
      <vt:lpstr>Слайд 10</vt:lpstr>
      <vt:lpstr>Слайд 11</vt:lpstr>
      <vt:lpstr>Слайд 12</vt:lpstr>
      <vt:lpstr>Слайд 13</vt:lpstr>
      <vt:lpstr>Контакты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ПЕРЕХОДНЫЙ ПЕРИОД ПО ПОВЫШЕНИЮ ПЕНСИОННОГО ВОЗРАСТА</dc:title>
  <dc:creator>Богачев Илья Сергеевич</dc:creator>
  <cp:lastModifiedBy>0040020501</cp:lastModifiedBy>
  <cp:revision>18</cp:revision>
  <cp:lastPrinted>2020-03-02T05:37:42Z</cp:lastPrinted>
  <dcterms:created xsi:type="dcterms:W3CDTF">2020-02-14T03:03:08Z</dcterms:created>
  <dcterms:modified xsi:type="dcterms:W3CDTF">2020-03-03T05:36:25Z</dcterms:modified>
</cp:coreProperties>
</file>