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6"/>
  </p:notesMasterIdLst>
  <p:sldIdLst>
    <p:sldId id="273" r:id="rId2"/>
    <p:sldId id="261" r:id="rId3"/>
    <p:sldId id="257" r:id="rId4"/>
    <p:sldId id="271" r:id="rId5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8248587570621479E-2"/>
          <c:w val="0.62266386502964632"/>
          <c:h val="0.922316384180790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DF-489F-8FBC-8215731268D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DF-489F-8FBC-8215731268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2"/>
                <c:pt idx="0">
                  <c:v>Поступления из бюджетов других уровней - 998,094 млн.руб.</c:v>
                </c:pt>
                <c:pt idx="1">
                  <c:v>Налоговые и неналоговые доходы - 377,319 млн. руб.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72.566858100076132</c:v>
                </c:pt>
                <c:pt idx="1">
                  <c:v>27.433141899923879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F9-46AA-A824-15260A5651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4356213989929756"/>
          <c:y val="0"/>
          <c:w val="0.35643786010070255"/>
          <c:h val="0.9509909248632058"/>
        </c:manualLayout>
      </c:layout>
      <c:overlay val="0"/>
      <c:txPr>
        <a:bodyPr/>
        <a:lstStyle/>
        <a:p>
          <a:pPr>
            <a:defRPr sz="2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План 2019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3.2292080231108133E-2"/>
                  <c:y val="5.0654439402931743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0BC-44DA-BF64-C76699E46625}"/>
                </c:ext>
              </c:extLst>
            </c:dLbl>
            <c:dLbl>
              <c:idx val="1"/>
              <c:layout>
                <c:manualLayout>
                  <c:x val="-1.9605905854601369E-2"/>
                  <c:y val="2.5327219701465867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CB6-4F62-8C81-B4F5E9AB9B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u="sng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Налоговые и неналоговые доходы </c:v>
                </c:pt>
                <c:pt idx="1">
                  <c:v>Безвозм. поступления от др. бюджетов и прочие поступления, учета возврата остатков МБТ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364.59399999999999</c:v>
                </c:pt>
                <c:pt idx="1">
                  <c:v>1003.1079999999999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0D-46C1-A9DC-F3AEAFDC0A3B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Факт 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u="sng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Налоговые и неналоговые доходы </c:v>
                </c:pt>
                <c:pt idx="1">
                  <c:v>Безвозм. поступления от др. бюджетов и прочие поступления, учета возврата остатков МБТ</c:v>
                </c:pt>
              </c:strCache>
            </c:strRef>
          </c:cat>
          <c:val>
            <c:numRef>
              <c:f>Лист1!$B$3:$C$3</c:f>
              <c:numCache>
                <c:formatCode>General</c:formatCode>
                <c:ptCount val="2"/>
                <c:pt idx="0">
                  <c:v>377.31900000000002</c:v>
                </c:pt>
                <c:pt idx="1">
                  <c:v>998.09500000000003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0D-46C1-A9DC-F3AEAFDC0A3B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Факт 2018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3.4598657390472999E-2"/>
                  <c:y val="-7.5983653373665437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Факт 2018;
331,991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0BC-44DA-BF64-C76699E466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u="sng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Налоговые и неналоговые доходы </c:v>
                </c:pt>
                <c:pt idx="1">
                  <c:v>Безвозм. поступления от др. бюджетов и прочие поступления, учета возврата остатков МБТ</c:v>
                </c:pt>
              </c:strCache>
            </c:strRef>
          </c:cat>
          <c:val>
            <c:numRef>
              <c:f>Лист1!$B$4:$C$4</c:f>
              <c:numCache>
                <c:formatCode>General</c:formatCode>
                <c:ptCount val="2"/>
                <c:pt idx="0">
                  <c:v>331.99099999999999</c:v>
                </c:pt>
                <c:pt idx="1">
                  <c:v>610.74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BC-44DA-BF64-C76699E466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8791680"/>
        <c:axId val="238854912"/>
      </c:barChart>
      <c:catAx>
        <c:axId val="238791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38854912"/>
        <c:crosses val="autoZero"/>
        <c:auto val="1"/>
        <c:lblAlgn val="ctr"/>
        <c:lblOffset val="100"/>
        <c:noMultiLvlLbl val="0"/>
      </c:catAx>
      <c:valAx>
        <c:axId val="2388549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87916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0.27612</cdr:x>
      <cdr:y>0.13438</cdr:y>
    </cdr:from>
    <cdr:to>
      <cdr:x>0.34453</cdr:x>
      <cdr:y>0.32688</cdr:y>
    </cdr:to>
    <cdr:sp macro="" textlink="">
      <cdr:nvSpPr>
        <cdr:cNvPr id="3" name="Овал 2"/>
        <cdr:cNvSpPr/>
      </cdr:nvSpPr>
      <cdr:spPr>
        <a:xfrm xmlns:a="http://schemas.openxmlformats.org/drawingml/2006/main">
          <a:off x="2899955" y="483326"/>
          <a:ext cx="718457" cy="692331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3600" b="1" dirty="0">
              <a:solidFill>
                <a:schemeClr val="bg1"/>
              </a:solidFill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0.2159</cdr:x>
      <cdr:y>0.55193</cdr:y>
    </cdr:from>
    <cdr:to>
      <cdr:x>0.30012</cdr:x>
      <cdr:y>0.71605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377475" y="2767573"/>
          <a:ext cx="927429" cy="822958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103,5 %</a:t>
          </a:r>
        </a:p>
        <a:p xmlns:a="http://schemas.openxmlformats.org/drawingml/2006/main">
          <a:pPr algn="ctr"/>
          <a:endParaRPr lang="ru-RU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0.33745</cdr:x>
      <cdr:y>0.56756</cdr:y>
    </cdr:from>
    <cdr:to>
      <cdr:x>0.41518</cdr:x>
      <cdr:y>0.71084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716037" y="2845943"/>
          <a:ext cx="855961" cy="718458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113,7 %</a:t>
          </a:r>
        </a:p>
        <a:p xmlns:a="http://schemas.openxmlformats.org/drawingml/2006/main">
          <a:pPr algn="ctr"/>
          <a:endParaRPr lang="ru-RU" sz="1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0.70225</cdr:x>
      <cdr:y>0.40344</cdr:y>
    </cdr:from>
    <cdr:to>
      <cdr:x>0.78766</cdr:x>
      <cdr:y>0.57798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7733212" y="2022973"/>
          <a:ext cx="940526" cy="875212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entury Gothic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entury Gothic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entury Gothic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entury Gothic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entury Gothic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entury Gothic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entury Gothic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entury Gothic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entury Gothic"/>
            </a:defRPr>
          </a:lvl9pPr>
        </a:lstStyle>
        <a:p xmlns:a="http://schemas.openxmlformats.org/drawingml/2006/main">
          <a:pPr algn="ctr"/>
          <a:r>
            <a:rPr lang="ru-RU" sz="20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99,5 %</a:t>
          </a:r>
        </a:p>
        <a:p xmlns:a="http://schemas.openxmlformats.org/drawingml/2006/main">
          <a:pPr algn="ctr"/>
          <a:endParaRPr lang="ru-RU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0.82919</cdr:x>
      <cdr:y>0.41421</cdr:y>
    </cdr:from>
    <cdr:to>
      <cdr:x>0.90392</cdr:x>
      <cdr:y>0.56756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9130989" y="2077001"/>
          <a:ext cx="822926" cy="768954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entury Gothic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entury Gothic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entury Gothic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entury Gothic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entury Gothic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entury Gothic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entury Gothic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entury Gothic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entury Gothic"/>
            </a:defRPr>
          </a:lvl9pPr>
        </a:lstStyle>
        <a:p xmlns:a="http://schemas.openxmlformats.org/drawingml/2006/main">
          <a:pPr algn="ctr"/>
          <a:r>
            <a:rPr lang="ru-RU" sz="20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163,4 %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FDA41-CBE8-4259-952A-C124896FCE02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CFFA-3CAA-43C9-8B9C-DE0336A226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886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754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24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721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549056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585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2/16/2021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930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2/16/2021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128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7413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96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02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57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84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2/16/2021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92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2/16/2021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6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2/16/2021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51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2/16/2021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97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29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8430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39000" y="2057400"/>
            <a:ext cx="3276600" cy="1905000"/>
          </a:xfrm>
        </p:spPr>
        <p:txBody>
          <a:bodyPr/>
          <a:lstStyle/>
          <a:p>
            <a:pPr eaLnBrk="1" hangingPunct="1"/>
            <a:r>
              <a:rPr lang="ru-RU" altLang="ru-RU" sz="2800" dirty="0"/>
              <a:t>БЮДЖЕТ ДЛЯ ГРАЖДАН </a:t>
            </a:r>
          </a:p>
        </p:txBody>
      </p:sp>
      <p:pic>
        <p:nvPicPr>
          <p:cNvPr id="6147" name="Picture 8" descr="bd~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767" y="381000"/>
            <a:ext cx="39497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9"/>
          <p:cNvSpPr>
            <a:spLocks noChangeArrowheads="1"/>
          </p:cNvSpPr>
          <p:nvPr/>
        </p:nvSpPr>
        <p:spPr bwMode="auto">
          <a:xfrm>
            <a:off x="2971800" y="4724400"/>
            <a:ext cx="7467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бюджета МО Майминский район </a:t>
            </a:r>
          </a:p>
          <a:p>
            <a:pPr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2019 год</a:t>
            </a:r>
            <a:endParaRPr lang="ru-RU" sz="2400" b="1" dirty="0"/>
          </a:p>
        </p:txBody>
      </p:sp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487" y="885305"/>
            <a:ext cx="10398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9767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92777" y="3082835"/>
          <a:ext cx="10502537" cy="3596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4402181" y="1410789"/>
            <a:ext cx="3631475" cy="11870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Доходы </a:t>
            </a:r>
          </a:p>
          <a:p>
            <a:pPr algn="ctr"/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1 375, 413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млн.руб. </a:t>
            </a:r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5884818" y="-4251576"/>
            <a:ext cx="1031966" cy="100322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Общий объем доходов бюджета в 2019 году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39D4C4-11C1-47B8-9627-A671ECA0A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9"/>
            <a:ext cx="9404723" cy="750440"/>
          </a:xfrm>
          <a:solidFill>
            <a:schemeClr val="tx1">
              <a:lumMod val="85000"/>
            </a:schemeClr>
          </a:solidFill>
        </p:spPr>
        <p:txBody>
          <a:bodyPr/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доходов бюджета 2018 - 2019 год  </a:t>
            </a:r>
            <a:b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624E5155-021D-4C0E-956D-41DDD305D9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6928692"/>
              </p:ext>
            </p:extLst>
          </p:nvPr>
        </p:nvGraphicFramePr>
        <p:xfrm>
          <a:off x="679269" y="1595438"/>
          <a:ext cx="11011988" cy="501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вал 2">
            <a:extLst>
              <a:ext uri="{FF2B5EF4-FFF2-40B4-BE49-F238E27FC236}">
                <a16:creationId xmlns:a16="http://schemas.microsoft.com/office/drawing/2014/main" id="{30BF2820-E6C5-4F41-9390-81CDAD5BF374}"/>
              </a:ext>
            </a:extLst>
          </p:cNvPr>
          <p:cNvSpPr/>
          <p:nvPr/>
        </p:nvSpPr>
        <p:spPr>
          <a:xfrm>
            <a:off x="1023798" y="1372123"/>
            <a:ext cx="3588027" cy="1291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План- 1 367,702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 – 1 375,413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100, 6%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195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1967" y="204524"/>
            <a:ext cx="9110308" cy="1023385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Общий объем расходов в 2019 году  </a:t>
            </a:r>
            <a:b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1 312, 660 млн.руб. (95,1%)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03312" y="1306286"/>
            <a:ext cx="10365877" cy="5368834"/>
          </a:xfrm>
        </p:spPr>
        <p:txBody>
          <a:bodyPr>
            <a:no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Образование – 716,230 млн.руб. (96,7 %)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Общегосударственные вопросы – 82,745 млн.руб.    (93,4%)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Защита населения от ЧС – 10,079 млн.руб.    (99,97%)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Национальная экономика  - 111,062 млн.руб.    (98,5%) , в т.ч. Дорожный фонд  - 105,997млн. руб.  (99,95%)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Жилищно-коммунальное хозяйство –124,362 млн.руб.   (80,7%)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Дошкольное образование (бюджет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инвестиц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) – 101,849 млн.руб. (94,03%)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Общее образование (бюджет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инвестиц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) – 0,359  млн.руб. (6,07%)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Молодежная политика –  0,420 млн.руб.    (100%)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Культура – 77,989  млн.руб.   (100%)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Социальная политика – 9,533 млн.руб.   (100 %)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Физическая культура и спорт – 2,282 млн.руб.    (100 %)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Средства массовой информации – 2,900  млн.руб.    (100%)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Обслуживание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гос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долга – 0,339 млн.руб. (100%)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Обеспечение деятельности финансовых органов  - 73,290  млн.руб. (100%)</a:t>
            </a:r>
          </a:p>
          <a:p>
            <a:pPr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 т.ч. Межбюджетные трансферты – 46,382 млн.руб.  (100 %);  Дотации на выравнивание СП – 12,730 млн.руб.  (100 %).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2961</TotalTime>
  <Words>246</Words>
  <Application>Microsoft Office PowerPoint</Application>
  <PresentationFormat>Широкоэкранный</PresentationFormat>
  <Paragraphs>34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Wingdings 3</vt:lpstr>
      <vt:lpstr>Ион</vt:lpstr>
      <vt:lpstr>БЮДЖЕТ ДЛЯ ГРАЖДАН </vt:lpstr>
      <vt:lpstr>Доходы  1 375, 413 млн.руб. </vt:lpstr>
      <vt:lpstr>Сравнение доходов бюджета 2018 - 2019 год   </vt:lpstr>
      <vt:lpstr>Общий объем расходов в 2019 году   1 312, 660 млн.руб. (95,1%)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бюджет МО Майминский район на 2019 год и плановые периоды 2020 и 2021</dc:title>
  <dc:creator>пользователь</dc:creator>
  <cp:lastModifiedBy>Татьяна Сергеевна</cp:lastModifiedBy>
  <cp:revision>111</cp:revision>
  <dcterms:created xsi:type="dcterms:W3CDTF">2018-11-21T06:48:38Z</dcterms:created>
  <dcterms:modified xsi:type="dcterms:W3CDTF">2021-02-16T08:48:30Z</dcterms:modified>
</cp:coreProperties>
</file>