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84" r:id="rId16"/>
    <p:sldId id="270" r:id="rId17"/>
    <p:sldId id="269" r:id="rId18"/>
    <p:sldId id="287" r:id="rId19"/>
    <p:sldId id="276" r:id="rId20"/>
    <p:sldId id="285" r:id="rId21"/>
    <p:sldId id="279" r:id="rId22"/>
  </p:sldIdLst>
  <p:sldSz cx="9144000" cy="6858000" type="screen4x3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89" autoAdjust="0"/>
  </p:normalViewPr>
  <p:slideViewPr>
    <p:cSldViewPr>
      <p:cViewPr varScale="1">
        <p:scale>
          <a:sx n="109" d="100"/>
          <a:sy n="109" d="100"/>
        </p:scale>
        <p:origin x="142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1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731560969305611E-2"/>
          <c:y val="7.5719634637857428E-2"/>
          <c:w val="0.96049410366720478"/>
          <c:h val="0.689887008988887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чел.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invertIfNegative val="0"/>
          <c:dLbls>
            <c:dLbl>
              <c:idx val="0"/>
              <c:layout>
                <c:manualLayout>
                  <c:x val="8.2303950693323209E-3"/>
                  <c:y val="-2.8125246062992191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34</a:t>
                    </a:r>
                    <a:r>
                      <a:rPr lang="en-US" sz="2400" baseline="0" dirty="0" smtClean="0"/>
                      <a:t> 406</a:t>
                    </a:r>
                    <a:endParaRPr lang="en-US" sz="2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37-4ABC-83D6-BD6AB2455D2C}"/>
                </c:ext>
              </c:extLst>
            </c:dLbl>
            <c:dLbl>
              <c:idx val="1"/>
              <c:layout>
                <c:manualLayout>
                  <c:x val="9.529890202641559E-3"/>
                  <c:y val="-2.187500000000056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34 576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37-4ABC-83D6-BD6AB2455D2C}"/>
                </c:ext>
              </c:extLst>
            </c:dLbl>
            <c:dLbl>
              <c:idx val="2"/>
              <c:layout>
                <c:manualLayout>
                  <c:x val="1.1262679992907915E-2"/>
                  <c:y val="-2.812499999999998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34 614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37-4ABC-83D6-BD6AB2455D2C}"/>
                </c:ext>
              </c:extLst>
            </c:dLbl>
            <c:dLbl>
              <c:idx val="3"/>
              <c:layout>
                <c:manualLayout>
                  <c:x val="1.7153876039240245E-2"/>
                  <c:y val="-3.750000000000045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30 553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37-4ABC-83D6-BD6AB2455D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050A0F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Лист1!$A$3:$A$7</c:f>
              <c:strCache>
                <c:ptCount val="5"/>
                <c:pt idx="0">
                  <c:v>2019 г.</c:v>
                </c:pt>
                <c:pt idx="1">
                  <c:v>2020 г. </c:v>
                </c:pt>
                <c:pt idx="2">
                  <c:v>2021 г.</c:v>
                </c:pt>
                <c:pt idx="3">
                  <c:v>2022 г. </c:v>
                </c:pt>
                <c:pt idx="4">
                  <c:v>2023 г. </c:v>
                </c:pt>
              </c:strCache>
            </c:str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34406</c:v>
                </c:pt>
                <c:pt idx="1">
                  <c:v>34576</c:v>
                </c:pt>
                <c:pt idx="2">
                  <c:v>34614</c:v>
                </c:pt>
                <c:pt idx="3">
                  <c:v>30553</c:v>
                </c:pt>
                <c:pt idx="4" formatCode="#,##0">
                  <c:v>30803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37-4ABC-83D6-BD6AB2455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3046144"/>
        <c:axId val="163048448"/>
        <c:axId val="0"/>
      </c:bar3DChart>
      <c:catAx>
        <c:axId val="16304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050A0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048448"/>
        <c:crosses val="autoZero"/>
        <c:auto val="1"/>
        <c:lblAlgn val="ctr"/>
        <c:lblOffset val="100"/>
        <c:noMultiLvlLbl val="0"/>
      </c:catAx>
      <c:valAx>
        <c:axId val="163048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63046144"/>
        <c:crosses val="autoZero"/>
        <c:crossBetween val="between"/>
      </c:valAx>
      <c:spPr>
        <a:noFill/>
        <a:ln w="43795">
          <a:noFill/>
        </a:ln>
      </c:spPr>
    </c:plotArea>
    <c:plotVisOnly val="1"/>
    <c:dispBlanksAs val="gap"/>
    <c:showDLblsOverMax val="0"/>
  </c:chart>
  <c:txPr>
    <a:bodyPr/>
    <a:lstStyle/>
    <a:p>
      <a:pPr>
        <a:defRPr sz="3104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22764570170414"/>
          <c:y val="7.1334997169626643E-2"/>
          <c:w val="0.67197944817098243"/>
          <c:h val="0.76530650033594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руб.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2F7-48B7-A8A8-435772DDD49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2F7-48B7-A8A8-435772DDD49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2F7-48B7-A8A8-435772DDD49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E2F7-48B7-A8A8-435772DDD491}"/>
              </c:ext>
            </c:extLst>
          </c:dPt>
          <c:cat>
            <c:strRef>
              <c:f>Лист1!$A$3:$A$7</c:f>
              <c:strCache>
                <c:ptCount val="5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 </c:v>
                </c:pt>
                <c:pt idx="4">
                  <c:v>2023 г. </c:v>
                </c:pt>
              </c:strCache>
            </c:strRef>
          </c:cat>
          <c:val>
            <c:numRef>
              <c:f>Лист1!$B$3:$B$7</c:f>
              <c:numCache>
                <c:formatCode>#,##0.00</c:formatCode>
                <c:ptCount val="5"/>
                <c:pt idx="0">
                  <c:v>35064.5</c:v>
                </c:pt>
                <c:pt idx="1">
                  <c:v>36947.300000000003</c:v>
                </c:pt>
                <c:pt idx="2">
                  <c:v>40728</c:v>
                </c:pt>
                <c:pt idx="3">
                  <c:v>46948.7</c:v>
                </c:pt>
                <c:pt idx="4">
                  <c:v>63980.1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F7-48B7-A8A8-435772DDD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0798720"/>
        <c:axId val="150800640"/>
      </c:barChart>
      <c:catAx>
        <c:axId val="150798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0800640"/>
        <c:crosses val="autoZero"/>
        <c:auto val="1"/>
        <c:lblAlgn val="ctr"/>
        <c:lblOffset val="100"/>
        <c:noMultiLvlLbl val="0"/>
      </c:catAx>
      <c:valAx>
        <c:axId val="15080064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50798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48944982051126"/>
          <c:y val="0"/>
          <c:w val="0.40227442026310578"/>
          <c:h val="0.745231416799322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СМСП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97-45D8-B6B0-6BA2D27E39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40-4089-9FFE-92EA43A936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840-4089-9FFE-92EA43A936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840-4089-9FFE-92EA43A9364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840-4089-9FFE-92EA43A9364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840-4089-9FFE-92EA43A9364A}"/>
              </c:ext>
            </c:extLst>
          </c:dPt>
          <c:cat>
            <c:strRef>
              <c:f>Лист1!$A$2:$A$7</c:f>
              <c:strCache>
                <c:ptCount val="6"/>
                <c:pt idx="0">
                  <c:v>Торговля оптовая и розничная</c:v>
                </c:pt>
                <c:pt idx="1">
                  <c:v>Транспортировка и хранение</c:v>
                </c:pt>
                <c:pt idx="2">
                  <c:v>Строительство</c:v>
                </c:pt>
                <c:pt idx="3">
                  <c:v>Обрабатывающие производства</c:v>
                </c:pt>
                <c:pt idx="4">
                  <c:v>Деятельность гостиниц и предприятий общественного питания</c:v>
                </c:pt>
                <c:pt idx="5">
                  <c:v>Сельское хозяйство и рыболовство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35.299999999999997</c:v>
                </c:pt>
                <c:pt idx="1">
                  <c:v>10.8</c:v>
                </c:pt>
                <c:pt idx="2">
                  <c:v>9.5</c:v>
                </c:pt>
                <c:pt idx="3">
                  <c:v>8.1</c:v>
                </c:pt>
                <c:pt idx="4">
                  <c:v>8.9</c:v>
                </c:pt>
                <c:pt idx="5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97-45D8-B6B0-6BA2D27E3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1.1879014224643261E-2"/>
          <c:y val="0"/>
          <c:w val="0.36296091894571819"/>
          <c:h val="0.947089197613930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227481874951185E-2"/>
          <c:y val="3.1370119339071474E-2"/>
          <c:w val="0.88367264748361296"/>
          <c:h val="0.8664281576123632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в основной капитал, млн.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125892584394212E-2"/>
                  <c:y val="-3.115962704480647E-2"/>
                </c:manualLayout>
              </c:layout>
              <c:spPr/>
              <c:txPr>
                <a:bodyPr/>
                <a:lstStyle/>
                <a:p>
                  <a:pPr>
                    <a:defRPr sz="1500" b="1">
                      <a:latin typeface="+mn-lt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5A-45B7-910C-C76FC7212BAB}"/>
                </c:ext>
              </c:extLst>
            </c:dLbl>
            <c:dLbl>
              <c:idx val="1"/>
              <c:layout>
                <c:manualLayout>
                  <c:x val="1.4453817725828284E-2"/>
                  <c:y val="-3.2017065443906909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5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5A-45B7-910C-C76FC7212BAB}"/>
                </c:ext>
              </c:extLst>
            </c:dLbl>
            <c:dLbl>
              <c:idx val="2"/>
              <c:layout>
                <c:manualLayout>
                  <c:x val="2.238606279519078E-2"/>
                  <c:y val="-3.5668903851952954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5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5A-45B7-910C-C76FC7212BAB}"/>
                </c:ext>
              </c:extLst>
            </c:dLbl>
            <c:dLbl>
              <c:idx val="3"/>
              <c:layout>
                <c:manualLayout>
                  <c:x val="1.5090972276793093E-2"/>
                  <c:y val="-4.8624805577158092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5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5A-45B7-910C-C76FC7212BAB}"/>
                </c:ext>
              </c:extLst>
            </c:dLbl>
            <c:dLbl>
              <c:idx val="4"/>
              <c:layout>
                <c:manualLayout>
                  <c:x val="2.0235217767131566E-2"/>
                  <c:y val="-4.1085464710270289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5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5A-45B7-910C-C76FC7212B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Лист1!$A$3:$A$7</c:f>
              <c:strCache>
                <c:ptCount val="5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  <c:pt idx="4">
                  <c:v>2023 г. </c:v>
                </c:pt>
              </c:strCache>
            </c:strRef>
          </c:cat>
          <c:val>
            <c:numRef>
              <c:f>Лист1!$B$3:$B$7</c:f>
              <c:numCache>
                <c:formatCode>#,##0.00</c:formatCode>
                <c:ptCount val="5"/>
                <c:pt idx="0">
                  <c:v>3630.1</c:v>
                </c:pt>
                <c:pt idx="1">
                  <c:v>1827.6</c:v>
                </c:pt>
                <c:pt idx="2">
                  <c:v>3550.4</c:v>
                </c:pt>
                <c:pt idx="3">
                  <c:v>17152.3</c:v>
                </c:pt>
                <c:pt idx="4">
                  <c:v>34141.43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A5A-45B7-910C-C76FC7212B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9233664"/>
        <c:axId val="89378816"/>
        <c:axId val="89167616"/>
      </c:bar3DChart>
      <c:catAx>
        <c:axId val="89233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+mn-lt"/>
                <a:cs typeface="Times New Roman" panose="02020603050405020304" pitchFamily="18" charset="0"/>
              </a:defRPr>
            </a:pPr>
            <a:endParaRPr lang="ru-RU"/>
          </a:p>
        </c:txPr>
        <c:crossAx val="89378816"/>
        <c:crosses val="autoZero"/>
        <c:auto val="1"/>
        <c:lblAlgn val="ctr"/>
        <c:lblOffset val="100"/>
        <c:noMultiLvlLbl val="0"/>
      </c:catAx>
      <c:valAx>
        <c:axId val="8937881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+mn-lt"/>
                <a:cs typeface="Times New Roman" panose="02020603050405020304" pitchFamily="18" charset="0"/>
              </a:defRPr>
            </a:pPr>
            <a:endParaRPr lang="ru-RU"/>
          </a:p>
        </c:txPr>
        <c:crossAx val="89233664"/>
        <c:crosses val="autoZero"/>
        <c:crossBetween val="between"/>
      </c:valAx>
      <c:serAx>
        <c:axId val="89167616"/>
        <c:scaling>
          <c:orientation val="minMax"/>
        </c:scaling>
        <c:delete val="1"/>
        <c:axPos val="b"/>
        <c:majorTickMark val="out"/>
        <c:minorTickMark val="none"/>
        <c:tickLblPos val="nextTo"/>
        <c:crossAx val="8937881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0.13063</cdr:x>
      <cdr:y>0.30238</cdr:y>
    </cdr:from>
    <cdr:to>
      <cdr:x>0.32544</cdr:x>
      <cdr:y>0.40251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1044116" y="1208167"/>
          <a:ext cx="1557094" cy="40007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/>
            <a:t>35 064,5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0.4026</cdr:x>
      <cdr:y>0.27033</cdr:y>
    </cdr:from>
    <cdr:to>
      <cdr:x>0.5974</cdr:x>
      <cdr:y>0.37047</cdr:y>
    </cdr:to>
    <cdr:sp macro="" textlink="">
      <cdr:nvSpPr>
        <cdr:cNvPr id="3" name="TextBox 8"/>
        <cdr:cNvSpPr txBox="1"/>
      </cdr:nvSpPr>
      <cdr:spPr>
        <a:xfrm xmlns:a="http://schemas.openxmlformats.org/drawingml/2006/main">
          <a:off x="3217937" y="1080120"/>
          <a:ext cx="1557014" cy="4001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/>
            <a:t>40 728,0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0.55405</cdr:x>
      <cdr:y>0.18567</cdr:y>
    </cdr:from>
    <cdr:to>
      <cdr:x>0.71621</cdr:x>
      <cdr:y>0.2858</cdr:y>
    </cdr:to>
    <cdr:sp macro="" textlink="">
      <cdr:nvSpPr>
        <cdr:cNvPr id="4" name="TextBox 8"/>
        <cdr:cNvSpPr txBox="1"/>
      </cdr:nvSpPr>
      <cdr:spPr>
        <a:xfrm xmlns:a="http://schemas.openxmlformats.org/drawingml/2006/main">
          <a:off x="4428492" y="741873"/>
          <a:ext cx="1296127" cy="4000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/>
            <a:t>46 948,7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0.87387</cdr:x>
      <cdr:y>0.4145</cdr:y>
    </cdr:from>
    <cdr:to>
      <cdr:x>0.98198</cdr:x>
      <cdr:y>0.48659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984776" y="1656184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/>
        </a:p>
      </cdr:txBody>
    </cdr:sp>
  </cdr:relSizeAnchor>
  <cdr:relSizeAnchor xmlns:cdr="http://schemas.openxmlformats.org/drawingml/2006/chartDrawing">
    <cdr:from>
      <cdr:x>0.28378</cdr:x>
      <cdr:y>0.30238</cdr:y>
    </cdr:from>
    <cdr:to>
      <cdr:x>0.46226</cdr:x>
      <cdr:y>0.40252</cdr:y>
    </cdr:to>
    <cdr:sp macro="" textlink="">
      <cdr:nvSpPr>
        <cdr:cNvPr id="6" name="TextBox 8"/>
        <cdr:cNvSpPr txBox="1"/>
      </cdr:nvSpPr>
      <cdr:spPr>
        <a:xfrm xmlns:a="http://schemas.openxmlformats.org/drawingml/2006/main">
          <a:off x="2268252" y="1208163"/>
          <a:ext cx="1426570" cy="4001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/>
            <a:t>36 947,3</a:t>
          </a:r>
          <a:endParaRPr lang="ru-RU" sz="20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BFC0A-4E81-4E55-B60A-ED4E1FEB0F76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E6821-4D26-4573-800D-0AA1E00944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90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BC43D-0466-4D5F-BD79-A8DB0223333D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276E2-6C4C-4E7D-84F5-3B6A9EBC6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03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276E2-6C4C-4E7D-84F5-3B6A9EBC6B4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8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92C38-91B0-41E4-B00E-BAD231F59A3C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putevoditel-altai.ru/Risunci/19/image022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14356"/>
            <a:ext cx="7772400" cy="1470025"/>
          </a:xfrm>
        </p:spPr>
        <p:txBody>
          <a:bodyPr/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Инвестиционный паспорт муниципального образования «Майминский район»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026" name="Picture 2" descr="Y:\Егоров\gerb_Mayminskogo_rayon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908720"/>
            <a:ext cx="2357454" cy="27551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14291"/>
            <a:ext cx="8643998" cy="571503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Население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785794"/>
            <a:ext cx="8715436" cy="5857916"/>
          </a:xfrm>
        </p:spPr>
        <p:txBody>
          <a:bodyPr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    На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территории Майминского района проживает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14,6%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населения Республики Алтай. Среднегодовая численность постоянного населения района по сравнению с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годом 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увеличилась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на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%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и составила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30 803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человек. </a:t>
            </a:r>
            <a:endParaRPr lang="ru-RU" sz="1600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    Представленные данные учитывают результаты Всероссийской переписи населения, которая проходила в 2021 году и в результате пересчета существенно снизилась численность населения Майминского района.</a:t>
            </a:r>
          </a:p>
          <a:p>
            <a:endParaRPr lang="ru-RU" dirty="0"/>
          </a:p>
        </p:txBody>
      </p:sp>
      <p:graphicFrame>
        <p:nvGraphicFramePr>
          <p:cNvPr id="2150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622420"/>
              </p:ext>
            </p:extLst>
          </p:nvPr>
        </p:nvGraphicFramePr>
        <p:xfrm>
          <a:off x="323850" y="2997200"/>
          <a:ext cx="8213725" cy="368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0" name="Лист" r:id="rId3" imgW="8505808" imgH="4410194" progId="Excel.Sheet.8">
                  <p:embed/>
                </p:oleObj>
              </mc:Choice>
              <mc:Fallback>
                <p:oleObj name="Лист" r:id="rId3" imgW="8505808" imgH="4410194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997200"/>
                        <a:ext cx="8213725" cy="368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479972"/>
              </p:ext>
            </p:extLst>
          </p:nvPr>
        </p:nvGraphicFramePr>
        <p:xfrm>
          <a:off x="899592" y="2708920"/>
          <a:ext cx="7072362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029604" cy="642941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Доходы и уровень жизни населения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642918"/>
            <a:ext cx="8858312" cy="5786478"/>
          </a:xfrm>
        </p:spPr>
        <p:txBody>
          <a:bodyPr>
            <a:normAutofit/>
          </a:bodyPr>
          <a:lstStyle/>
          <a:p>
            <a:pPr indent="457200"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Среднесписочная численность работников (без внешних совместителей) крупных и средних предприятий и некоммерческих организаций (без субъектов малого предпринимательства) 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составила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6 654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чел., что на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23,8%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больше, чем 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в 2023 г. (по крупным и средним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предприятиям, (без субъектов малого и среднего предпринимательства))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63 980,1 рублей.</a:t>
            </a:r>
          </a:p>
          <a:p>
            <a:pPr indent="457200" algn="just">
              <a:spcBef>
                <a:spcPts val="0"/>
              </a:spcBef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крупных, средних предприятий </a:t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некоммерческих организаций, руб.</a:t>
            </a:r>
          </a:p>
          <a:p>
            <a:endParaRPr lang="ru-RU" sz="1500" dirty="0">
              <a:solidFill>
                <a:schemeClr val="tx1"/>
              </a:solidFill>
              <a:latin typeface="Constantia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39035783"/>
              </p:ext>
            </p:extLst>
          </p:nvPr>
        </p:nvGraphicFramePr>
        <p:xfrm>
          <a:off x="575556" y="2780928"/>
          <a:ext cx="7992888" cy="39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84168" y="299695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63 980,1</a:t>
            </a:r>
            <a:endParaRPr lang="ru-RU" sz="2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29666" cy="692696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                    Экономический потенциал 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051720" y="692696"/>
            <a:ext cx="6929486" cy="6165304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Единого реестра субъектов малого и среднего предпринимательства по состоянию 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на территории МО «Майминский район» зарегистрировано 1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552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и среднего предпринимательства, в том числе малые предприятия составили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микропредприятия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1 515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ед., средние предприятия –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ед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Федеральной налоговой службы по Республике Алтай 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Майминском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зарегистрировано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2 528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налогоплательщиков, применяющих специальный налоговый режим «Налог на профессиональный доход», в том числе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107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предпринимателя,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2 421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лиц. 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 </a:t>
            </a:r>
          </a:p>
          <a:p>
            <a:pPr marL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 территории Майминского района количество предприятий и организаций в сфере промышленности, по итогам 2023 года, составило 69 единиц. Наиболее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весомым в промышленном производстве является добыча полезных ископаемых и обрабатывающая отрасль. Отраслевые организации-производители: «УФСИН России по Республике Алтай», ООО ТД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Майма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-Молоко», ООО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Биостимул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ООО ТД «МЗЖБИ», ПАО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Россети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представлена производством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молочной продукции (ООО ТД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-Молоко», 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Колпашников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В.А.);</a:t>
            </a:r>
          </a:p>
          <a:p>
            <a:pPr marL="0" indent="18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мяса и колбасных изделий (ООО «Горно-Алтайский мясоперерабатывающий завод», ООО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Бирюлинское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сельскохозяйственное предприятие»);</a:t>
            </a:r>
          </a:p>
          <a:p>
            <a:pPr marL="0" indent="18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хлеба и хлебобулочных изделий (ИП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Махначева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Е.А., 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Березиков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Н.А., 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Тондоев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А.А., 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Булудян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Г.Х.);</a:t>
            </a:r>
          </a:p>
          <a:p>
            <a:pPr marL="0" indent="18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-комплексных пищевых добавок (ООО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Биостимул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ООО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Нарине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pPr algn="just">
              <a:lnSpc>
                <a:spcPct val="120000"/>
              </a:lnSpc>
              <a:buNone/>
            </a:pPr>
            <a:endParaRPr lang="ru-RU" sz="1600" dirty="0" smtClean="0">
              <a:latin typeface="Constantia" pitchFamily="18" charset="0"/>
            </a:endParaRPr>
          </a:p>
          <a:p>
            <a:pPr algn="ctr">
              <a:buNone/>
            </a:pPr>
            <a:endParaRPr lang="ru-RU" sz="1400" b="1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400" b="1" dirty="0">
              <a:latin typeface="Constantia" pitchFamily="18" charset="0"/>
            </a:endParaRPr>
          </a:p>
        </p:txBody>
      </p:sp>
      <p:pic>
        <p:nvPicPr>
          <p:cNvPr id="10" name="Рисунок 9" descr="http://www.gorno-altaisk.info/wp-content/uploads/2016/04/550-0915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769" y="2204864"/>
            <a:ext cx="185738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14" name="Содержимое 13" descr="C:\Users\Anna\Desktop\926072092d3da29b71b3ca1b8d93d72c-l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179" y="764704"/>
            <a:ext cx="1857356" cy="119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85" y="5157192"/>
            <a:ext cx="1847754" cy="1368152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69" y="3573016"/>
            <a:ext cx="1840170" cy="133092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227005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latin typeface="Constantia" pitchFamily="18" charset="0"/>
              </a:rPr>
              <a:t>Сельское хозяйство</a:t>
            </a:r>
            <a:endParaRPr lang="ru-RU" sz="23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0972" y="497142"/>
            <a:ext cx="8769839" cy="2283785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Майминском районе осуществляют свою деятельность 52 предприятий сельского хозяйства, из которых 11 сельскохозяйственных организаций, 23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крестьянских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(фермерских) хозяйства, 8 индивидуальных предпринимателей, 10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СПОКов 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10 115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подсобных хозяйств (ЛПХ).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предприятия переработки сельхозпродукции: ООО «БСХП», ООО «ГАМЗ», ООО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Майма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-Молоко»,). 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перспективными направлениями развития сельского хозяйства Майминского района являются: молочное скотоводство, пантовое оленеводство, садоводство и овощеводство.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Constantia" pitchFamily="18" charset="0"/>
            </a:endParaRPr>
          </a:p>
          <a:p>
            <a:endParaRPr lang="ru-RU" sz="1400" dirty="0">
              <a:latin typeface="Constantia" pitchFamily="18" charset="0"/>
            </a:endParaRPr>
          </a:p>
          <a:p>
            <a:endParaRPr lang="ru-RU" sz="1400" dirty="0" smtClean="0">
              <a:latin typeface="Constantia" pitchFamily="18" charset="0"/>
            </a:endParaRPr>
          </a:p>
        </p:txBody>
      </p:sp>
      <p:pic>
        <p:nvPicPr>
          <p:cNvPr id="25606" name="Picture 6" descr="http://globalsuntech.com/images/articles/20160930/c7ed3ef1e9b44a251a3a12cacaffb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6276" y="4883661"/>
            <a:ext cx="3134880" cy="185770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187624" y="2428868"/>
            <a:ext cx="2664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latin typeface="Constantia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483324"/>
              </p:ext>
            </p:extLst>
          </p:nvPr>
        </p:nvGraphicFramePr>
        <p:xfrm>
          <a:off x="349641" y="2908212"/>
          <a:ext cx="5346481" cy="2715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8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126"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Поголовье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роста,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126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Крупный рогатый скот,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3 636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3 492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в т. ч. коров,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1 691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96,0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Овцы и козы,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957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Лошади,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1 807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92,9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Свиньи,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245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67,8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Олени-маралы,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2 303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2 288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Птица,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9 151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8 229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2534" name="Picture 6" descr="https://posibiri.ru/wp-content/uploads/2016/06/%D0%9E%D0%BB%D0%B5%D0%BD%D0%B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t="7489" b="5393"/>
          <a:stretch/>
        </p:blipFill>
        <p:spPr bwMode="auto">
          <a:xfrm>
            <a:off x="5881486" y="2418742"/>
            <a:ext cx="3109326" cy="232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85752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latin typeface="Constantia" pitchFamily="18" charset="0"/>
              </a:rPr>
              <a:t>Туризм</a:t>
            </a:r>
            <a:endParaRPr lang="ru-RU" sz="2300" b="1" dirty="0"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692696"/>
            <a:ext cx="8821644" cy="1944216"/>
          </a:xfrm>
        </p:spPr>
        <p:txBody>
          <a:bodyPr>
            <a:noAutofit/>
          </a:bodyPr>
          <a:lstStyle/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Майминский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обладает уникальными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рекреационными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ресурсами. Туризм - одна из немногих сфер хозяйствования, которая динамично развивается, превращаясь в одну из ведущих отраслей экономики района.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Майминском районе действует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объекта, в том числе туристические объекты - 76, сельские «зеленые дома» - 81).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годы более чем вдвое, увеличен объем платных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санаторно-оздоровительных услуг, услуг гостиниц.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туристических услуг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Майминском районе ориентировано на летние виды отдыха и туризма: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водные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сплавы (рафтинг востребован более чем у 65% туристов);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экскурсии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природным и историко-культурным объектам (39%);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экстремальные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аттракционы (24%);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многодневные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пешие и конные походы (12%);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лечебно-оздоровительные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(8%).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происходит популяризация таких видов туристского досуга, как парапланеризм, маршруты для охотников и рыболовов. Особенное значение имеет появление археологических и этнографических туров. Расширяется сеть «зеленых домов» – сельского туризма, поэтому туробъекты различных форм собственности и физические лица предлагают клиентам активные туры: сплавы и моторафтинг по р. Катунь различной степени сложности, пешие, конные, велосипедные, конно-водные, пеше-водные, комбинированные, автомобильные маршруты, маршруты на квадроциклах, байк-трассы, детские и оздоровительные программы, охота и рыбалка.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400" dirty="0" smtClean="0">
                <a:latin typeface="Constantia" pitchFamily="18" charset="0"/>
              </a:rPr>
              <a:t>     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0" indent="342900" algn="just">
              <a:buNone/>
            </a:pPr>
            <a:r>
              <a:rPr lang="ru-RU" sz="1400" dirty="0" smtClean="0">
                <a:latin typeface="Constantia" pitchFamily="18" charset="0"/>
              </a:rPr>
              <a:t>     </a:t>
            </a:r>
          </a:p>
          <a:p>
            <a:pPr marL="0" algn="just">
              <a:buNone/>
            </a:pPr>
            <a:r>
              <a:rPr lang="ru-RU" sz="1000" dirty="0" smtClean="0">
                <a:latin typeface="Constantia" pitchFamily="18" charset="0"/>
              </a:rPr>
              <a:t>     </a:t>
            </a:r>
            <a:endParaRPr lang="ru-RU" sz="13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onstantia" pitchFamily="18" charset="0"/>
              </a:rPr>
              <a:t>Наиболее крупные туристические объекты Майминского </a:t>
            </a:r>
            <a:r>
              <a:rPr lang="ru-RU" sz="2000" b="1" dirty="0" smtClean="0">
                <a:latin typeface="Constantia" pitchFamily="18" charset="0"/>
              </a:rPr>
              <a:t>района</a:t>
            </a:r>
            <a:endParaRPr lang="ru-RU" sz="2000" b="1" dirty="0"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636" y="616098"/>
            <a:ext cx="200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АЛТАЙ 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RESORT</a:t>
            </a:r>
            <a:endParaRPr lang="ru-RU" sz="14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23875"/>
            <a:ext cx="2170161" cy="161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04435" y="2323594"/>
            <a:ext cx="18362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ВК </a:t>
            </a:r>
            <a:r>
              <a: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«МАНЖЕРОК»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36" y="3431837"/>
            <a:ext cx="2054225" cy="149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1792" y="3088359"/>
            <a:ext cx="2593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ЭКО-ОТЕЛЬ «АЛТИКА» 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02" y="4596638"/>
            <a:ext cx="2132148" cy="152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40152" y="6100813"/>
            <a:ext cx="320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cap="all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Туристический комплекс  </a:t>
            </a:r>
          </a:p>
          <a:p>
            <a:pPr lvl="0" algn="ctr"/>
            <a:r>
              <a:rPr lang="ru-RU" sz="1400" b="1" cap="all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«Царская охота»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0" y="5301208"/>
            <a:ext cx="2016224" cy="12954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5579576"/>
            <a:ext cx="20162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Гостиничный комплекс </a:t>
            </a:r>
          </a:p>
          <a:p>
            <a:pPr algn="ctr"/>
            <a:r>
              <a:rPr lang="ru-RU" sz="1400" b="1" cap="all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«На шумах» </a:t>
            </a:r>
            <a:endParaRPr lang="ru-RU" sz="1400" b="1" cap="all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7" name="Picture 4" descr="https://topmotels.ru/wp-content/uploads/2015/11/chya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920" y="2955692"/>
            <a:ext cx="2288114" cy="159044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699833" y="4546138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Гостиничный комплекс «Лесотель» 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54" y="1579669"/>
            <a:ext cx="2199863" cy="1509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9986"/>
            <a:ext cx="2336035" cy="147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23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42852"/>
            <a:ext cx="7772400" cy="369881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latin typeface="Constantia" pitchFamily="18" charset="0"/>
              </a:rPr>
              <a:t>Торговля</a:t>
            </a:r>
            <a:endParaRPr lang="ru-RU" sz="23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571480"/>
            <a:ext cx="8858312" cy="614366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   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Потребительский рынок Майминского района представлен предприятиями торговли, общественного питания и бытового обслуживания всех форм собственности. Торговля является наиболее успешной и динамично развивающейся сферой экономики района. </a:t>
            </a:r>
          </a:p>
          <a:p>
            <a:pPr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территории Майминского района осуществляют свою деятельность</a:t>
            </a:r>
            <a:r>
              <a:rPr lang="ru-RU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257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торговая точка,                     12 предприятия общественного питания, 18 аптек и аптечных пунктов, 13 предприятий хлебопечения, 17 АЗС. По данным на 01.01.2023 г. 34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юридических лица имеют лицензии на розничную продажу алкогольной продукции.</a:t>
            </a:r>
          </a:p>
          <a:p>
            <a:pPr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снижения напряженности на рынке продовольственных товаров на территории района «сетевыми» магазинами проводятся мероприятия по снижению цен на отдельные виды товаров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. </a:t>
            </a:r>
          </a:p>
          <a:p>
            <a:pPr algn="just"/>
            <a:endParaRPr lang="ru-RU" sz="1400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400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48132" name="Picture 4" descr="https://img.gazeta.ru/files3/657/6298657/RIAN_02518729.HR.ru-pic510-510x340-974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192" y="3214686"/>
            <a:ext cx="2289600" cy="1500197"/>
          </a:xfrm>
          <a:prstGeom prst="cube">
            <a:avLst/>
          </a:prstGeom>
          <a:noFill/>
        </p:spPr>
      </p:pic>
      <p:pic>
        <p:nvPicPr>
          <p:cNvPr id="48134" name="Picture 6" descr="http://cardprofit.ru/images/data/news_18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688" y="5214950"/>
            <a:ext cx="2428892" cy="1482930"/>
          </a:xfrm>
          <a:prstGeom prst="cube">
            <a:avLst/>
          </a:prstGeom>
          <a:noFill/>
        </p:spPr>
      </p:pic>
      <p:sp>
        <p:nvSpPr>
          <p:cNvPr id="48136" name="AutoShape 8" descr="http://dicefilms.ru/photos/optover-detskaya-odejda-1186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8138" name="AutoShape 10" descr="http://dicefilms.ru/photos/optover-detskaya-odejda-1186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93822"/>
            <a:ext cx="2430000" cy="1504057"/>
          </a:xfrm>
          <a:prstGeom prst="cub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4684"/>
            <a:ext cx="2560284" cy="1500197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10" y="3214682"/>
            <a:ext cx="2410594" cy="1500197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8929718" cy="368280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latin typeface="Constantia" pitchFamily="18" charset="0"/>
              </a:rPr>
              <a:t>Малое предпринимательство</a:t>
            </a:r>
            <a:endParaRPr lang="ru-RU" sz="2300" b="1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7504" y="476672"/>
            <a:ext cx="8786874" cy="6143668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ru-RU" sz="1500" dirty="0" smtClean="0">
                <a:latin typeface="Constantia" pitchFamily="18" charset="0"/>
              </a:rPr>
              <a:t>    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Малое предпринимательство является одним из важнейших направлений хозяйственного комплекса Майминского района. 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Единого реестра субъектов малого и среднего предпринимательства по состоянию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на территории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Майминского района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и среднего предпринимательства, в том числе малые предприятия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- 33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микропредприятия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1 515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ед., средние предприятия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занятых в сфере МСП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Майминском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составляет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5 497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 Численность занятых в сфере МСП в расчете на 1 тыс. населения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178,5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видом экономической деятельности субъектов малого и среднего предпринимательства в районе является: оптовая и розничная торговля.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latin typeface="Constantia" pitchFamily="18" charset="0"/>
              </a:rPr>
              <a:t>        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400" b="1" dirty="0" smtClean="0">
                <a:latin typeface="Constantia" pitchFamily="18" charset="0"/>
              </a:rPr>
              <a:t>      Структура субъектов МСП по видам экономической деятельности, тыс. руб.</a:t>
            </a:r>
            <a:endParaRPr lang="ru-RU" sz="1400" b="1" dirty="0">
              <a:latin typeface="Constantia" pitchFamily="18" charset="0"/>
            </a:endParaRPr>
          </a:p>
        </p:txBody>
      </p:sp>
      <p:pic>
        <p:nvPicPr>
          <p:cNvPr id="45072" name="Picture 16" descr="D:\Инвестиционный климат\ЯРМАРКА инвест проектов\2016 год\На стенд\Алтын-Суу\IMG_1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896" y="5066159"/>
            <a:ext cx="2968985" cy="160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45074" name="Picture 18" descr="http://www.ddm-stroy.ru/upload/iblock/bff/bfffd4fe3d80d284deb186db2ca71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8964" y="3212976"/>
            <a:ext cx="283201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70495081"/>
              </p:ext>
            </p:extLst>
          </p:nvPr>
        </p:nvGraphicFramePr>
        <p:xfrm>
          <a:off x="-36082" y="3212976"/>
          <a:ext cx="9001881" cy="36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4" y="143365"/>
            <a:ext cx="793980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latin typeface="Constantia" pitchFamily="18" charset="0"/>
                <a:ea typeface="+mj-ea"/>
                <a:cs typeface="+mj-cs"/>
              </a:rPr>
              <a:t>Инвестиционная активность</a:t>
            </a:r>
            <a:endParaRPr lang="ru-RU" sz="2300" b="1" dirty="0">
              <a:latin typeface="Constantia" pitchFamily="18" charset="0"/>
              <a:ea typeface="+mj-ea"/>
              <a:cs typeface="+mj-cs"/>
            </a:endParaRPr>
          </a:p>
          <a:p>
            <a:pPr algn="ctr"/>
            <a:r>
              <a:rPr lang="ru-RU" sz="1400" b="1" dirty="0" smtClean="0">
                <a:latin typeface="Constantia" pitchFamily="18" charset="0"/>
                <a:ea typeface="+mj-ea"/>
                <a:cs typeface="+mj-cs"/>
              </a:rPr>
              <a:t>(объем инвестиций в основной капитал по крупным и средним организациям)</a:t>
            </a:r>
            <a:endParaRPr lang="ru-RU" sz="1400" b="1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98400" cy="79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566131771"/>
              </p:ext>
            </p:extLst>
          </p:nvPr>
        </p:nvGraphicFramePr>
        <p:xfrm>
          <a:off x="251519" y="547661"/>
          <a:ext cx="8660651" cy="4321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530" name="Picture 2" descr="https://sun9-31.userapi.com/impg/0eWPLzCTq3Soe6PwRq9jSSyTQqeflySYQ2ZkUA/kJJbyOK0bNI.jpg?size=1200x701&amp;quality=96&amp;sign=2234d8bfeb919d56381ea71f12eb2e83&amp;c_uniq_tag=BKiMm3A7tGhXO0DF0YjpMG4p24fXOVlQdYpWR3eSWso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7391" r="33539" b="19565"/>
          <a:stretch/>
        </p:blipFill>
        <p:spPr bwMode="auto">
          <a:xfrm>
            <a:off x="467544" y="4271401"/>
            <a:ext cx="3556420" cy="239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dwg.ru/imgupl/cat_news/136049/images/4cc331cdb7224b199cfd6f6d3de74170.max-2000x1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r="8495"/>
          <a:stretch/>
        </p:blipFill>
        <p:spPr bwMode="auto">
          <a:xfrm>
            <a:off x="4634408" y="4271401"/>
            <a:ext cx="4036687" cy="234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3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78"/>
            <a:ext cx="5799588" cy="428604"/>
          </a:xfrm>
        </p:spPr>
        <p:txBody>
          <a:bodyPr>
            <a:normAutofit fontScale="90000"/>
          </a:bodyPr>
          <a:lstStyle/>
          <a:p>
            <a:r>
              <a:rPr lang="ru-RU" sz="2500" b="1" dirty="0" smtClean="0">
                <a:latin typeface="Constantia" pitchFamily="18" charset="0"/>
              </a:rPr>
              <a:t>Транспорт </a:t>
            </a:r>
            <a:endParaRPr lang="ru-RU" sz="2500" b="1" dirty="0"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692696"/>
            <a:ext cx="6048672" cy="5904656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sz="1600" dirty="0" smtClean="0"/>
              <a:t>           </a:t>
            </a:r>
            <a:endParaRPr lang="ru-RU" sz="1600" dirty="0"/>
          </a:p>
          <a:p>
            <a:pPr algn="just"/>
            <a:r>
              <a:rPr lang="ru-RU" sz="1600" dirty="0" smtClean="0">
                <a:latin typeface="Constantia" panose="02030602050306030303" pitchFamily="18" charset="0"/>
              </a:rPr>
              <a:t>В </a:t>
            </a:r>
            <a:r>
              <a:rPr lang="ru-RU" sz="1600" dirty="0">
                <a:latin typeface="Constantia" panose="02030602050306030303" pitchFamily="18" charset="0"/>
              </a:rPr>
              <a:t>2023 г. протяженность автомобильных дорог общего пользования местного значения составляет 352,6 км. По сравнению с 2022 годом произошло увеличение на 62,7 км или на 21,6%, в том числе с твердым покрытием увеличились на 24,3 км, грунтовые на 38,4 км.</a:t>
            </a:r>
          </a:p>
          <a:p>
            <a:pPr algn="just"/>
            <a:r>
              <a:rPr lang="ru-RU" sz="1600" dirty="0">
                <a:latin typeface="Constantia" panose="02030602050306030303" pitchFamily="18" charset="0"/>
              </a:rPr>
              <a:t>Увеличение связано с отсыпкой автомобильных дорог местного значения к новым микрорайонам Майминского района. </a:t>
            </a:r>
          </a:p>
          <a:p>
            <a:pPr indent="342900" algn="just">
              <a:spcBef>
                <a:spcPts val="0"/>
              </a:spcBef>
              <a:buNone/>
            </a:pPr>
            <a:endParaRPr lang="ru-RU" sz="1400" dirty="0">
              <a:latin typeface="Constantia" pitchFamily="18" charset="0"/>
            </a:endParaRPr>
          </a:p>
          <a:p>
            <a:pPr algn="just">
              <a:spcBef>
                <a:spcPts val="0"/>
              </a:spcBef>
              <a:buNone/>
            </a:pPr>
            <a:endParaRPr lang="ru-RU" sz="1400" dirty="0">
              <a:latin typeface="Constantia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300" b="1" dirty="0">
                <a:latin typeface="Constantia" pitchFamily="18" charset="0"/>
                <a:ea typeface="+mj-ea"/>
                <a:cs typeface="+mj-cs"/>
              </a:rPr>
              <a:t>Связь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400" dirty="0" smtClean="0">
                <a:latin typeface="Constantia" pitchFamily="18" charset="0"/>
              </a:rPr>
              <a:t>               </a:t>
            </a:r>
            <a:r>
              <a:rPr lang="ru-RU" sz="1600" dirty="0" smtClean="0">
                <a:latin typeface="Constantia" pitchFamily="18" charset="0"/>
              </a:rPr>
              <a:t>На территории района почтовые услуги осуществляют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600" dirty="0" smtClean="0">
                <a:latin typeface="Constantia" pitchFamily="18" charset="0"/>
              </a:rPr>
              <a:t> отделений почтовой связи почтамта УФПС Республики Алтай – филиала ФГУП «Почта России». Районным узлом связи, представленным ПАО «Ростелеком», оказываются все необходимые услуги связи:  районные, междугородние, международные переговоры, Интернет. Кроме того, район обеспечивают мобильной связью операторы: «Билайн», «МТС», «Мегафон», «Теле2».</a:t>
            </a:r>
          </a:p>
          <a:p>
            <a:pPr algn="just">
              <a:spcBef>
                <a:spcPts val="0"/>
              </a:spcBef>
              <a:buNone/>
            </a:pPr>
            <a:endParaRPr lang="ru-RU" sz="1500" dirty="0" smtClean="0">
              <a:latin typeface="Constantia" pitchFamily="18" charset="0"/>
            </a:endParaRPr>
          </a:p>
          <a:p>
            <a:pPr algn="just">
              <a:spcBef>
                <a:spcPts val="0"/>
              </a:spcBef>
              <a:buNone/>
            </a:pPr>
            <a:endParaRPr lang="ru-RU" sz="1400" dirty="0" smtClean="0">
              <a:latin typeface="Constantia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500" b="1" dirty="0" smtClean="0">
              <a:latin typeface="Constantia" pitchFamily="18" charset="0"/>
            </a:endParaRPr>
          </a:p>
          <a:p>
            <a:pPr algn="ctr">
              <a:buNone/>
            </a:pPr>
            <a:endParaRPr lang="ru-RU" sz="2000" b="1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500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500" dirty="0" smtClean="0">
              <a:latin typeface="Constantia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http://www.turistka.ru/im/13/maim_raion_04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00826" y="3214686"/>
            <a:ext cx="250033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Инвестиционный климат\ЯРМАРКА инвест проектов\2015 год\Фото Района\IMG_93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571480"/>
            <a:ext cx="2700964" cy="206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3682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Constantia" pitchFamily="18" charset="0"/>
              </a:rPr>
              <a:t>Уважаемые Дамы и Господа!</a:t>
            </a:r>
            <a:endParaRPr lang="ru-RU" sz="2000" b="1" dirty="0"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2852936"/>
            <a:ext cx="8749636" cy="3744416"/>
          </a:xfrm>
        </p:spPr>
        <p:txBody>
          <a:bodyPr>
            <a:normAutofit fontScale="25000" lnSpcReduction="20000"/>
          </a:bodyPr>
          <a:lstStyle/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Рад </a:t>
            </a:r>
            <a:r>
              <a:rPr lang="ru-RU" sz="5200" dirty="0">
                <a:latin typeface="Constantia" pitchFamily="18" charset="0"/>
              </a:rPr>
              <a:t>приветствовать Вас на страницах информационного проекта </a:t>
            </a:r>
            <a:r>
              <a:rPr lang="ru-RU" sz="5200" dirty="0" smtClean="0">
                <a:latin typeface="Constantia" pitchFamily="18" charset="0"/>
              </a:rPr>
              <a:t>– Инвестиционного </a:t>
            </a:r>
            <a:r>
              <a:rPr lang="ru-RU" sz="5200" dirty="0">
                <a:latin typeface="Constantia" pitchFamily="18" charset="0"/>
              </a:rPr>
              <a:t>паспорта муниципального образования «Майминский район» Республики Алтай. Надеемся, что этот проект окажется своеобразным путеводителем для активных и предприимчивых людей, готовых к взаимовыгодному и долгосрочному сотрудничеству. </a:t>
            </a:r>
            <a:endParaRPr lang="ru-RU" sz="5200" dirty="0" smtClean="0">
              <a:latin typeface="Constantia" pitchFamily="18" charset="0"/>
            </a:endParaRPr>
          </a:p>
          <a:p>
            <a:pPr marL="0" algn="just">
              <a:buNone/>
            </a:pPr>
            <a:r>
              <a:rPr lang="ru-RU" sz="5200" dirty="0">
                <a:latin typeface="Constantia" pitchFamily="18" charset="0"/>
              </a:rPr>
              <a:t> </a:t>
            </a:r>
            <a:r>
              <a:rPr lang="ru-RU" sz="5200" dirty="0" smtClean="0">
                <a:latin typeface="Constantia" pitchFamily="18" charset="0"/>
              </a:rPr>
              <a:t>       Майминский </a:t>
            </a:r>
            <a:r>
              <a:rPr lang="ru-RU" sz="5200" dirty="0">
                <a:latin typeface="Constantia" pitchFamily="18" charset="0"/>
              </a:rPr>
              <a:t>район – один из самых благоприятных районов </a:t>
            </a:r>
            <a:r>
              <a:rPr lang="ru-RU" sz="5200" dirty="0" smtClean="0">
                <a:latin typeface="Constantia" pitchFamily="18" charset="0"/>
              </a:rPr>
              <a:t>по природно-климатическим </a:t>
            </a:r>
            <a:r>
              <a:rPr lang="ru-RU" sz="5200" dirty="0">
                <a:latin typeface="Constantia" pitchFamily="18" charset="0"/>
              </a:rPr>
              <a:t>условиям. Располагаясь в низкогорьях Алтая, он обладает достаточно богатыми природными ресурсами, которые могут стать основой экономического развития территории. Благоприятные климатические условия позволяют развивать здесь не только традиционные отрасли сельскохозяйственного производства, но и рассматривать район как перспективный центр рекреационной деятельности на юге Сибири.</a:t>
            </a:r>
          </a:p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В </a:t>
            </a:r>
            <a:r>
              <a:rPr lang="ru-RU" sz="5200" dirty="0">
                <a:latin typeface="Constantia" pitchFamily="18" charset="0"/>
              </a:rPr>
              <a:t>районе работа с инвестором выстраивается так, чтобы практически на любом этапе проекта можно было воспользоваться какой-либо формой поддержки: информационной, организационной, </a:t>
            </a:r>
            <a:r>
              <a:rPr lang="ru-RU" sz="5200" dirty="0" smtClean="0">
                <a:latin typeface="Constantia" pitchFamily="18" charset="0"/>
              </a:rPr>
              <a:t>имущественной.  </a:t>
            </a:r>
            <a:r>
              <a:rPr lang="ru-RU" sz="5200" dirty="0">
                <a:latin typeface="Constantia" pitchFamily="18" charset="0"/>
              </a:rPr>
              <a:t>Администрация Майминского района гарантирует потенциальным инвесторам создание оптимальных условий для успешного ведения бизнеса: оперативное решение вопросов, прозрачность процессов, открытый диалог.</a:t>
            </a:r>
          </a:p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 Мы </a:t>
            </a:r>
            <a:r>
              <a:rPr lang="ru-RU" sz="5200" dirty="0">
                <a:latin typeface="Constantia" pitchFamily="18" charset="0"/>
              </a:rPr>
              <a:t>заинтересованы в том, чтобы Ваш бизнес был эффективным, стабильным и безопасным и готовы приложить свой профессионализм, опыт и знания для успешной реализации совместных проектов. </a:t>
            </a:r>
          </a:p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         Ждём </a:t>
            </a:r>
            <a:r>
              <a:rPr lang="ru-RU" sz="5200" dirty="0">
                <a:latin typeface="Constantia" pitchFamily="18" charset="0"/>
              </a:rPr>
              <a:t>интересных предложений от надёжных партнёров! 	</a:t>
            </a:r>
          </a:p>
          <a:p>
            <a:pPr marL="0" algn="just">
              <a:buNone/>
            </a:pPr>
            <a:r>
              <a:rPr lang="ru-RU" sz="5200" dirty="0">
                <a:latin typeface="Constantia" pitchFamily="18" charset="0"/>
              </a:rPr>
              <a:t> </a:t>
            </a:r>
          </a:p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  </a:t>
            </a:r>
            <a:r>
              <a:rPr lang="ru-RU" sz="5200" b="1" dirty="0" smtClean="0">
                <a:latin typeface="Constantia" pitchFamily="18" charset="0"/>
              </a:rPr>
              <a:t>С </a:t>
            </a:r>
            <a:r>
              <a:rPr lang="ru-RU" sz="5200" b="1" dirty="0">
                <a:latin typeface="Constantia" pitchFamily="18" charset="0"/>
              </a:rPr>
              <a:t>уважением,                                                                                                      </a:t>
            </a:r>
          </a:p>
          <a:p>
            <a:pPr marL="0" algn="just">
              <a:buNone/>
            </a:pPr>
            <a:r>
              <a:rPr lang="ru-RU" sz="5200" b="1" dirty="0" smtClean="0">
                <a:latin typeface="Constantia" pitchFamily="18" charset="0"/>
              </a:rPr>
              <a:t>          Глава </a:t>
            </a:r>
            <a:r>
              <a:rPr lang="ru-RU" sz="5200" b="1" dirty="0">
                <a:latin typeface="Constantia" pitchFamily="18" charset="0"/>
              </a:rPr>
              <a:t>муниципального образования «Майминский район»     </a:t>
            </a:r>
          </a:p>
          <a:p>
            <a:pPr marL="0" algn="just">
              <a:buNone/>
            </a:pPr>
            <a:r>
              <a:rPr lang="ru-RU" sz="5200" b="1" dirty="0">
                <a:latin typeface="Constantia" pitchFamily="18" charset="0"/>
              </a:rPr>
              <a:t> </a:t>
            </a:r>
          </a:p>
          <a:p>
            <a:pPr marL="0" algn="just">
              <a:buNone/>
            </a:pPr>
            <a:r>
              <a:rPr lang="ru-RU" sz="5200" b="1" dirty="0" smtClean="0">
                <a:latin typeface="Constantia" pitchFamily="18" charset="0"/>
              </a:rPr>
              <a:t>          </a:t>
            </a:r>
            <a:r>
              <a:rPr lang="ru-RU" sz="5200" b="1" cap="all" dirty="0" smtClean="0">
                <a:latin typeface="Constantia" pitchFamily="18" charset="0"/>
              </a:rPr>
              <a:t>ПЕТР ВАЛЕРЬЕВИЧ ГРОМОВ</a:t>
            </a:r>
            <a:endParaRPr lang="ru-RU" sz="5200" b="1" cap="all" dirty="0">
              <a:latin typeface="Constantia" pitchFamily="18" charset="0"/>
            </a:endParaRPr>
          </a:p>
          <a:p>
            <a:pPr algn="just">
              <a:buNone/>
            </a:pP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  <a:p>
            <a:pPr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0"/>
          <a:stretch/>
        </p:blipFill>
        <p:spPr>
          <a:xfrm>
            <a:off x="3347864" y="121681"/>
            <a:ext cx="2238958" cy="2235439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5976664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300" b="1" dirty="0" smtClean="0">
                <a:latin typeface="Constantia" pitchFamily="18" charset="0"/>
                <a:ea typeface="+mj-ea"/>
                <a:cs typeface="+mj-cs"/>
              </a:rPr>
              <a:t>Инженерная инфраструктура</a:t>
            </a:r>
          </a:p>
          <a:p>
            <a:pPr algn="just">
              <a:spcBef>
                <a:spcPts val="0"/>
              </a:spcBef>
              <a:buNone/>
            </a:pPr>
            <a:endParaRPr lang="ru-RU" sz="1600" b="1" dirty="0">
              <a:latin typeface="Constantia" panose="02030602050306030303" pitchFamily="18" charset="0"/>
              <a:ea typeface="+mj-ea"/>
              <a:cs typeface="+mj-cs"/>
            </a:endParaRPr>
          </a:p>
          <a:p>
            <a:pPr algn="just"/>
            <a:r>
              <a:rPr lang="ru-RU" sz="1600" dirty="0">
                <a:latin typeface="Constantia" pitchFamily="18" charset="0"/>
              </a:rPr>
              <a:t>       </a:t>
            </a:r>
            <a:r>
              <a:rPr lang="ru-RU" sz="1600" dirty="0" smtClean="0">
                <a:latin typeface="Constantia" pitchFamily="18" charset="0"/>
              </a:rPr>
              <a:t>   </a:t>
            </a:r>
            <a:r>
              <a:rPr lang="ru-RU" sz="1600" dirty="0">
                <a:latin typeface="Constantia" panose="02030602050306030303" pitchFamily="18" charset="0"/>
              </a:rPr>
              <a:t>Гарантирующим поставщиком электроэнергии на территории Майминского района является АО «</a:t>
            </a:r>
            <a:r>
              <a:rPr lang="ru-RU" sz="1600" dirty="0" err="1">
                <a:latin typeface="Constantia" panose="02030602050306030303" pitchFamily="18" charset="0"/>
              </a:rPr>
              <a:t>Алтайэнергосбыт</a:t>
            </a:r>
            <a:r>
              <a:rPr lang="ru-RU" sz="1600" dirty="0">
                <a:latin typeface="Constantia" panose="02030602050306030303" pitchFamily="18" charset="0"/>
              </a:rPr>
              <a:t>». Эксплуатацию электросетей и подстанций осуществляет ПАО «</a:t>
            </a:r>
            <a:r>
              <a:rPr lang="ru-RU" sz="1600" dirty="0" err="1">
                <a:latin typeface="Constantia" panose="02030602050306030303" pitchFamily="18" charset="0"/>
              </a:rPr>
              <a:t>Россети</a:t>
            </a:r>
            <a:r>
              <a:rPr lang="ru-RU" sz="1600" dirty="0">
                <a:latin typeface="Constantia" panose="02030602050306030303" pitchFamily="18" charset="0"/>
              </a:rPr>
              <a:t> Сибирь» - Майминский РЭС. Общая протяженность электросетей в районе – 609,18 км.</a:t>
            </a:r>
          </a:p>
          <a:p>
            <a:pPr indent="457200" algn="just"/>
            <a:r>
              <a:rPr lang="ru-RU" sz="1600" dirty="0">
                <a:latin typeface="Constantia" panose="02030602050306030303" pitchFamily="18" charset="0"/>
              </a:rPr>
              <a:t>Теплоснабжение осуществляется на территории района муниципальными и частными предприятиями: ООО «ГАСК», ООО «Сибирь – тепловая компания», ООО «Жилищная инициатива», МУП «Кристалл». Протяженность тепловых сетей в районе 35,61 км. Число источников теплоснабжения – 27 единиц (котельных). На природном газе работает 21 котельная (в т. ч. 5 крышных котельных), 6 котельных – используют твердое топливо (уголь). </a:t>
            </a:r>
          </a:p>
          <a:p>
            <a:pPr indent="457200" algn="just"/>
            <a:r>
              <a:rPr lang="ru-RU" sz="1600" dirty="0">
                <a:latin typeface="Constantia" panose="02030602050306030303" pitchFamily="18" charset="0"/>
              </a:rPr>
              <a:t>Водоснабжением в районе занимается МУП «Кристалл». Протяженность уличной водопроводной сети составляет 106,24 км. В период с 2019 по 2024 гг. в рамках реализации национального проекта «Экология» (региональный проект «Чистая вода») была проведена реконструкция системы водоснабжения села </a:t>
            </a:r>
            <a:r>
              <a:rPr lang="ru-RU" sz="1600" dirty="0" err="1">
                <a:latin typeface="Constantia" panose="02030602050306030303" pitchFamily="18" charset="0"/>
              </a:rPr>
              <a:t>Майма</a:t>
            </a:r>
            <a:r>
              <a:rPr lang="ru-RU" sz="1600" dirty="0">
                <a:latin typeface="Constantia" panose="02030602050306030303" pitchFamily="18" charset="0"/>
              </a:rPr>
              <a:t> для подключения к Катунскому водозабору.</a:t>
            </a:r>
          </a:p>
          <a:p>
            <a:pPr algn="just">
              <a:spcBef>
                <a:spcPts val="0"/>
              </a:spcBef>
              <a:buNone/>
            </a:pPr>
            <a:endParaRPr lang="ru-RU" sz="1600" dirty="0">
              <a:latin typeface="Constantia" panose="02030602050306030303" pitchFamily="18" charset="0"/>
            </a:endParaRPr>
          </a:p>
        </p:txBody>
      </p:sp>
      <p:pic>
        <p:nvPicPr>
          <p:cNvPr id="23554" name="Picture 2" descr="C:\Users\user111\Desktop\РАЙОН\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64704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967" y="2636912"/>
            <a:ext cx="2268000" cy="165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https://citysakh.ru/files/img/i/4f/a0/9c0f3bb55bb3f0c930b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35" y="4509120"/>
            <a:ext cx="2268000" cy="160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426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27071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Контактная информация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683" y="916415"/>
            <a:ext cx="8858312" cy="559667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Глава муниципального образования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«Майминский район»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Громов Петр Валерьевич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8-(388-44) 22-2-42</a:t>
            </a:r>
          </a:p>
          <a:p>
            <a:pPr algn="just"/>
            <a:endParaRPr lang="ru-RU" sz="18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8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Первый </a:t>
            </a: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</a:rPr>
              <a:t>з</a:t>
            </a:r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аместитель Главы Администрации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муниципального образования «Майминский район»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Литвинова Анастасия </a:t>
            </a:r>
            <a:r>
              <a:rPr lang="ru-RU" sz="1600" b="1" dirty="0" err="1" smtClean="0">
                <a:solidFill>
                  <a:schemeClr val="tx1"/>
                </a:solidFill>
                <a:latin typeface="Constantia" pitchFamily="18" charset="0"/>
              </a:rPr>
              <a:t>Хабибуловна</a:t>
            </a:r>
            <a:endParaRPr lang="ru-RU" sz="16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8-(388-44) 22-4-36</a:t>
            </a:r>
          </a:p>
          <a:p>
            <a:pPr algn="just"/>
            <a:endParaRPr lang="ru-RU" sz="18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8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Начальник отдела экономики и инвестиций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Администрации муниципального образования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«Майминский район» 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  <a:latin typeface="Constantia" pitchFamily="18" charset="0"/>
              </a:rPr>
              <a:t>Сельбикова Олеся Саиасиевна </a:t>
            </a:r>
            <a:endParaRPr lang="ru-RU" sz="16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8-(388-44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21-1-29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В Администрации района 16 февраля под председательством Е.А. Понпы состоялось   расширенное совещание с руководителями служб Майминского района.  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000108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Инвестиционный климат\ЯРМАРКА инвест проектов\2015 год\Район+М52\IMG_94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714752"/>
            <a:ext cx="314327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"/>
            <a:ext cx="7772400" cy="126876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onstantia" pitchFamily="18" charset="0"/>
              </a:rPr>
              <a:t>Административно – территориальное устройство</a:t>
            </a:r>
            <a:endParaRPr lang="ru-RU" sz="28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1340768"/>
            <a:ext cx="5256584" cy="501776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    Муниципальное образование «Майминский район» расположено в северо-западной части Республики Алтай, его территория составляет        </a:t>
            </a:r>
            <a:r>
              <a:rPr lang="ru-RU" sz="17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1 285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кв. км. В Майминском районе проживают более </a:t>
            </a:r>
            <a:r>
              <a:rPr lang="ru-RU" sz="1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тыс. человек в </a:t>
            </a:r>
            <a:r>
              <a:rPr lang="ru-RU" sz="1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селах, входящих в 6 сельских поселений. </a:t>
            </a:r>
          </a:p>
          <a:p>
            <a:pPr algn="just">
              <a:spcBef>
                <a:spcPts val="0"/>
              </a:spcBef>
            </a:pPr>
            <a:r>
              <a:rPr lang="ru-RU" sz="175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   Районный центр – село Майма – основано в 1810 году и расположено на Чуйском тракте по берегам реки Маймы, впадающей в реку Катунь. На востоке Майминский район граничит с Чойским районом по </a:t>
            </a:r>
            <a:r>
              <a:rPr lang="ru-RU" sz="1750" dirty="0" err="1" smtClean="0">
                <a:solidFill>
                  <a:schemeClr val="tx1"/>
                </a:solidFill>
                <a:latin typeface="Constantia" pitchFamily="18" charset="0"/>
              </a:rPr>
              <a:t>Сугульскому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хребту и отрогу хребта Иолго, на юге – с </a:t>
            </a:r>
            <a:r>
              <a:rPr lang="ru-RU" sz="1750" dirty="0" err="1" smtClean="0">
                <a:solidFill>
                  <a:schemeClr val="tx1"/>
                </a:solidFill>
                <a:latin typeface="Constantia" pitchFamily="18" charset="0"/>
              </a:rPr>
              <a:t>Чемальским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районом, на востоке – с Алтайским краем. На территории района много рек, родников, ручьев с чистейшей водой, которые протекают в окружении гор. Самой крупной водной артерией является река Катунь</a:t>
            </a:r>
            <a:endParaRPr lang="ru-RU" sz="1750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5" name="Рисунок 4" descr="http://www.vtourisme.com/images/stories/my05/r5_maim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484784"/>
            <a:ext cx="3024336" cy="43924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571504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Природные богатства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08719"/>
            <a:ext cx="8858312" cy="5925539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ПРИРОДНО-РЕСУРСНЫЙ ПОТЕНЦИАЛ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§"/>
            </a:pP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</a:rPr>
              <a:t>  </a:t>
            </a:r>
            <a:r>
              <a:rPr lang="ru-RU" sz="1500" b="1" dirty="0" smtClean="0">
                <a:solidFill>
                  <a:schemeClr val="tx1"/>
                </a:solidFill>
                <a:latin typeface="Constantia" pitchFamily="18" charset="0"/>
              </a:rPr>
              <a:t>Климат.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Климат 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здесь резко-континентальный с холодами и теплым летом, существенная амплитуда температур не мешают освоению, весьма - замечательного для массового туризма района. По увлажнению показатель в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700-750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мм относит Майминский район к избыточно увлажненным областям. По количеству выпадающих атмосферных осадков — один из наиболее увлажненных районов. В среднем выпадает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700-750 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мм. Количество осадков возрастает при подходе к горам. </a:t>
            </a:r>
            <a:endParaRPr lang="ru-RU" sz="1500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Char char="§"/>
            </a:pP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500" b="1" dirty="0" smtClean="0">
                <a:solidFill>
                  <a:schemeClr val="tx1"/>
                </a:solidFill>
                <a:latin typeface="Constantia" pitchFamily="18" charset="0"/>
              </a:rPr>
              <a:t>Минерально-сырьевая база.  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Район богат гранитами: порфирами и диоритами, известковым и керамзитовым сырьем, строительными песками и глиной, лесными ресурсами.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Минерально-сырьевая база Майминского района представлена следующими месторождениями полезных ископаемых: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 Месторождение глин и суглинков;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 Керамзитовое сырье;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Песчано-гравийные материалы;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Карбонатные породы для производства строительной извести;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Природные облицовочные камни.</a:t>
            </a:r>
          </a:p>
          <a:p>
            <a:pPr algn="just">
              <a:spcBef>
                <a:spcPts val="0"/>
              </a:spcBef>
            </a:pP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Кроме 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этого, в районе, выявлено значительное количество мелких проявлений нерудного сырья: доломита, ПГС, мрамора, известняка, глин, кварцитов и других, запасы которых не числятся на государственном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балансе</a:t>
            </a:r>
            <a:endParaRPr lang="ru-RU" sz="1500" b="1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500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500" b="1" dirty="0">
              <a:solidFill>
                <a:schemeClr val="tx1"/>
              </a:solidFill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ru-RU" sz="18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4" name="Рисунок 3" descr="http://nizhnekamsk.rosads.ru/upload/normal/31/ufa-pgs_v_ufe_s_dostavkoy_327090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572140"/>
            <a:ext cx="1643074" cy="107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otdelka-expert.ru/wp-content/uploads/2016/08/sostav-izvestkovyy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5572140"/>
            <a:ext cx="185738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ekb-top.ru/images/2017/04/29/237901/prirodnyj-kamen-iz-pervyh-ruk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572140"/>
            <a:ext cx="1714512" cy="10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5572140"/>
            <a:ext cx="174585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74638"/>
            <a:ext cx="4900618" cy="296842"/>
          </a:xfrm>
        </p:spPr>
        <p:txBody>
          <a:bodyPr>
            <a:normAutofit/>
          </a:bodyPr>
          <a:lstStyle/>
          <a:p>
            <a:pPr algn="l"/>
            <a:r>
              <a:rPr lang="ru-RU" sz="200" b="1" dirty="0" smtClean="0">
                <a:latin typeface="Constantia" pitchFamily="18" charset="0"/>
              </a:rPr>
              <a:t>.</a:t>
            </a:r>
            <a:endParaRPr lang="ru-RU" sz="200" b="1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8992" y="642918"/>
            <a:ext cx="5472122" cy="5500726"/>
          </a:xfrm>
        </p:spPr>
        <p:txBody>
          <a:bodyPr>
            <a:normAutofit fontScale="92500"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600" b="1" dirty="0" smtClean="0">
                <a:latin typeface="Constantia" pitchFamily="18" charset="0"/>
              </a:rPr>
              <a:t>Лесные ресурсы. </a:t>
            </a:r>
            <a:r>
              <a:rPr lang="ru-RU" sz="1600" dirty="0" smtClean="0">
                <a:latin typeface="Constantia" pitchFamily="18" charset="0"/>
              </a:rPr>
              <a:t>Растительный </a:t>
            </a:r>
            <a:r>
              <a:rPr lang="ru-RU" sz="1600" dirty="0">
                <a:latin typeface="Constantia" pitchFamily="18" charset="0"/>
              </a:rPr>
              <a:t>мир района необычайно пестрый, что обусловлено разнообразием его рельефа, а также высотной поясностью Большую часть района занимают леса. Ведущей древесной породой выступает лиственница сибирская. Часто встречается береза, осина, пихта. В горах на больших высотах произрастает кедр. Также в районе встречаются степные ландшафты с пышным разнотравьем из ветренницы, горицвета, типчака, мятлика, </a:t>
            </a:r>
            <a:r>
              <a:rPr lang="ru-RU" sz="1600" dirty="0" smtClean="0">
                <a:latin typeface="Constantia" pitchFamily="18" charset="0"/>
              </a:rPr>
              <a:t>ковыля</a:t>
            </a:r>
          </a:p>
          <a:p>
            <a:pPr algn="just">
              <a:buNone/>
            </a:pPr>
            <a:endParaRPr lang="ru-RU" sz="1600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600" dirty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600" b="1" dirty="0" smtClean="0">
                <a:latin typeface="Constantia" pitchFamily="18" charset="0"/>
              </a:rPr>
              <a:t>Водные ресурсы. </a:t>
            </a:r>
            <a:r>
              <a:rPr lang="ru-RU" sz="1600" dirty="0">
                <a:latin typeface="Constantia" pitchFamily="18" charset="0"/>
              </a:rPr>
              <a:t>Самой крупной водной артерией </a:t>
            </a:r>
            <a:r>
              <a:rPr lang="ru-RU" sz="1600" dirty="0" smtClean="0">
                <a:latin typeface="Constantia" pitchFamily="18" charset="0"/>
              </a:rPr>
              <a:t>Майминского района является </a:t>
            </a:r>
            <a:r>
              <a:rPr lang="ru-RU" sz="1600" dirty="0">
                <a:latin typeface="Constantia" pitchFamily="18" charset="0"/>
              </a:rPr>
              <a:t>река Катунь. Она протекает по западной границе района с юга на </a:t>
            </a:r>
            <a:r>
              <a:rPr lang="ru-RU" sz="1600" dirty="0" smtClean="0">
                <a:latin typeface="Constantia" pitchFamily="18" charset="0"/>
              </a:rPr>
              <a:t>север, </a:t>
            </a:r>
            <a:r>
              <a:rPr lang="ru-RU" sz="1600" dirty="0">
                <a:latin typeface="Constantia" pitchFamily="18" charset="0"/>
              </a:rPr>
              <a:t>приток Катуни — река Майма. Более мелкие притоки Черемшанка, Муны. Кроме того, на территории района есть много речек, </a:t>
            </a:r>
            <a:r>
              <a:rPr lang="ru-RU" sz="1600" dirty="0" smtClean="0">
                <a:latin typeface="Constantia" pitchFamily="18" charset="0"/>
              </a:rPr>
              <a:t>озер, ручьев </a:t>
            </a:r>
            <a:r>
              <a:rPr lang="ru-RU" sz="1600" dirty="0">
                <a:latin typeface="Constantia" pitchFamily="18" charset="0"/>
              </a:rPr>
              <a:t>и родников, протекающих в межгорных понижениях. В горах русла рек и ручьев каменистые, узкие. Вода в них чистая, пресная, холодная. Все они питаются за счет талых и дождевых </a:t>
            </a:r>
            <a:r>
              <a:rPr lang="ru-RU" sz="1600" dirty="0" smtClean="0">
                <a:latin typeface="Constantia" pitchFamily="18" charset="0"/>
              </a:rPr>
              <a:t>вод. В реках водится щука, язь, налим, окунь, лещ, пескарь, чебак, хариус. В озерах и старицах – линь, карась</a:t>
            </a:r>
            <a:endParaRPr lang="ru-RU" sz="1600" dirty="0">
              <a:latin typeface="Constant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1500" b="1" dirty="0">
              <a:latin typeface="Constantia" pitchFamily="18" charset="0"/>
            </a:endParaRPr>
          </a:p>
        </p:txBody>
      </p:sp>
      <p:pic>
        <p:nvPicPr>
          <p:cNvPr id="10" name="Рисунок 9" descr="http://putevoditel-altai.ru/Risunci/1/ozero_manzherok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764704"/>
            <a:ext cx="257176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5" y="4509120"/>
            <a:ext cx="257176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257176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3008313" cy="44130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Constantia" pitchFamily="18" charset="0"/>
              </a:rPr>
              <a:t>  Биологические ресурсы</a:t>
            </a:r>
            <a:endParaRPr lang="ru-RU" sz="1600" dirty="0">
              <a:latin typeface="Constant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692696"/>
            <a:ext cx="6043626" cy="6357958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</a:pPr>
            <a:r>
              <a:rPr lang="ru-RU" dirty="0" smtClean="0">
                <a:latin typeface="Constantia" pitchFamily="18" charset="0"/>
              </a:rPr>
              <a:t>        </a:t>
            </a:r>
            <a:r>
              <a:rPr lang="ru-RU" sz="1500" dirty="0" smtClean="0">
                <a:latin typeface="Constantia" pitchFamily="18" charset="0"/>
              </a:rPr>
              <a:t>Животный </a:t>
            </a:r>
            <a:r>
              <a:rPr lang="ru-RU" sz="1500" dirty="0">
                <a:latin typeface="Constantia" pitchFamily="18" charset="0"/>
              </a:rPr>
              <a:t>мир района </a:t>
            </a:r>
            <a:r>
              <a:rPr lang="ru-RU" sz="1500" dirty="0" smtClean="0">
                <a:latin typeface="Constantia" pitchFamily="18" charset="0"/>
              </a:rPr>
              <a:t>богат </a:t>
            </a:r>
            <a:r>
              <a:rPr lang="ru-RU" sz="1500" dirty="0">
                <a:latin typeface="Constantia" pitchFamily="18" charset="0"/>
              </a:rPr>
              <a:t>и </a:t>
            </a:r>
            <a:r>
              <a:rPr lang="ru-RU" sz="1500" dirty="0" smtClean="0">
                <a:latin typeface="Constantia" pitchFamily="18" charset="0"/>
              </a:rPr>
              <a:t>разнообразен биологическими ресурсами. </a:t>
            </a:r>
            <a:r>
              <a:rPr lang="ru-RU" sz="1500" dirty="0">
                <a:latin typeface="Constantia" pitchFamily="18" charset="0"/>
              </a:rPr>
              <a:t>Особенно изобилуют различными животными леса района, где можно встретить белку, бурундука, соболя, наибольшая численность которого как раз в Майминском районе. Также там водится горностай, солонгой, колонок, норка, заяц, лиса, крот, барсук, лесные мыши и множество других животных. В пещерах и трещинах скал обитают летучие мыши.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latin typeface="Constantia" pitchFamily="18" charset="0"/>
              </a:rPr>
              <a:t>Леса изобилуют и птицами, среди них: обыкновенная кукушка, пеночка, синехвостка, козодой, вертишейка, сова, овсянка и др.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latin typeface="Constantia" pitchFamily="18" charset="0"/>
              </a:rPr>
              <a:t>Из земноводных встречаются лягушки, из пресмыкающихся — ужи, ящерицы, встречаются виды ядовитых змей.</a:t>
            </a:r>
          </a:p>
          <a:p>
            <a:pPr algn="just">
              <a:spcBef>
                <a:spcPts val="0"/>
              </a:spcBef>
            </a:pPr>
            <a:r>
              <a:rPr lang="ru-RU" sz="1500" dirty="0" smtClean="0">
                <a:latin typeface="Constantia" pitchFamily="18" charset="0"/>
              </a:rPr>
              <a:t>        В </a:t>
            </a:r>
            <a:r>
              <a:rPr lang="ru-RU" sz="1500" dirty="0">
                <a:latin typeface="Constantia" pitchFamily="18" charset="0"/>
              </a:rPr>
              <a:t>реках водится щука, язь, налим, окунь, лещ, пескарь, чебак, хариус. В озерах и старицах — линь, карась.</a:t>
            </a:r>
          </a:p>
          <a:p>
            <a:pPr algn="just">
              <a:spcBef>
                <a:spcPts val="0"/>
              </a:spcBef>
            </a:pPr>
            <a:r>
              <a:rPr lang="ru-RU" sz="1500" dirty="0" smtClean="0"/>
              <a:t>     </a:t>
            </a:r>
            <a:r>
              <a:rPr lang="ru-RU" sz="1500" dirty="0"/>
              <a:t> </a:t>
            </a:r>
            <a:r>
              <a:rPr lang="ru-RU" sz="1500" dirty="0">
                <a:latin typeface="Constantia" pitchFamily="18" charset="0"/>
              </a:rPr>
              <a:t>Под склонами смешанного леса, представленного сосной, лиственницей, березой, елью растут соцветия Иван-чая, багульника, мынея. В сырых местах леса на сырой почве </a:t>
            </a:r>
            <a:r>
              <a:rPr lang="ru-RU" sz="1500" dirty="0" smtClean="0">
                <a:latin typeface="Constantia" pitchFamily="18" charset="0"/>
              </a:rPr>
              <a:t>разрастается черемша.</a:t>
            </a:r>
          </a:p>
          <a:p>
            <a:pPr algn="just">
              <a:spcBef>
                <a:spcPts val="0"/>
              </a:spcBef>
            </a:pPr>
            <a:r>
              <a:rPr lang="ru-RU" sz="1500" dirty="0" smtClean="0">
                <a:latin typeface="Constantia" pitchFamily="18" charset="0"/>
              </a:rPr>
              <a:t>        Высокогорные</a:t>
            </a:r>
            <a:r>
              <a:rPr lang="ru-RU" sz="1500" dirty="0">
                <a:latin typeface="Constantia" pitchFamily="18" charset="0"/>
              </a:rPr>
              <a:t> растения, представленные различными альпийско-субальпийскими луговыми видами, встречаются на вершине  </a:t>
            </a:r>
            <a:r>
              <a:rPr lang="ru-RU" sz="1500" dirty="0" smtClean="0">
                <a:latin typeface="Constantia" pitchFamily="18" charset="0"/>
              </a:rPr>
              <a:t>горы Чептоган. Ряд </a:t>
            </a:r>
            <a:r>
              <a:rPr lang="ru-RU" sz="1500" dirty="0">
                <a:latin typeface="Constantia" pitchFamily="18" charset="0"/>
              </a:rPr>
              <a:t>растений Майминского  района помещен в Красную книгу  Республики Алтай. В ближайшем будущем им грозит полное исчезновение. Это объясняется высокой антропогенной нагрузкой на растения. Количество растений, помещенных в Красную книгу Республики Алтай в Майминском районе, насчитывается свыше 20. Это следующие виды: солодка уральская, гидрилла мутовчатая, герань Роберта, ревень Алтайский, коротконожка лесная, овсяница лесная, копытень европейский, кандык сибирский, венерин башмачок крупноцветный и другие </a:t>
            </a:r>
            <a:r>
              <a:rPr lang="ru-RU" sz="1500" dirty="0" smtClean="0">
                <a:latin typeface="Constantia" pitchFamily="18" charset="0"/>
              </a:rPr>
              <a:t>виды</a:t>
            </a:r>
            <a:endParaRPr lang="ru-RU" sz="1500" dirty="0">
              <a:latin typeface="Constantia" pitchFamily="18" charset="0"/>
            </a:endParaRPr>
          </a:p>
        </p:txBody>
      </p:sp>
      <p:pic>
        <p:nvPicPr>
          <p:cNvPr id="7" name="Содержимое 6" descr="http://www.coollady.ru/puc/1/burunduk/b/4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142852"/>
            <a:ext cx="157162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balatsky.ru/NSO/mlekopit_NSO/ml_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857232"/>
            <a:ext cx="16430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arbler.ru/wp-content/uploads/2015/06/Tarsiger-cyanuru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714620"/>
            <a:ext cx="157163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birds-altay.ru/wp-content/uploads/2010/07/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3571876"/>
            <a:ext cx="163860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farm8.staticflickr.com/7326/16515075945_328347366f_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1785926"/>
            <a:ext cx="1571636" cy="1143008"/>
          </a:xfrm>
          <a:prstGeom prst="rect">
            <a:avLst/>
          </a:prstGeom>
          <a:noFill/>
        </p:spPr>
      </p:pic>
      <p:pic>
        <p:nvPicPr>
          <p:cNvPr id="13" name="Рисунок 12" descr="http://gazetasubtitry.ru/static/img/573ace86f300c7c6d6bff4681a52d5e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500570"/>
            <a:ext cx="1573200" cy="11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sreda24.ru/media/k2/galleries/3713/oto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520" y="5500702"/>
            <a:ext cx="1573200" cy="11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0"/>
            <a:ext cx="8858312" cy="5715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onstantia" pitchFamily="18" charset="0"/>
              </a:rPr>
              <a:t>Достопримечательности Майминского района </a:t>
            </a:r>
            <a:endParaRPr lang="ru-RU" sz="28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857232"/>
            <a:ext cx="5832648" cy="5809848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АЛТАЙ – </a:t>
            </a:r>
            <a:r>
              <a:rPr lang="ru-RU" sz="1400" b="1" dirty="0">
                <a:solidFill>
                  <a:schemeClr val="tx1"/>
                </a:solidFill>
                <a:latin typeface="Constantia" pitchFamily="18" charset="0"/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ЕРДЦЕ ЕВРАЗИИ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     Республика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Алтай берет свое начало с </a:t>
            </a:r>
            <a:r>
              <a:rPr lang="ru-RU" sz="1400" b="1" dirty="0">
                <a:solidFill>
                  <a:schemeClr val="tx1"/>
                </a:solidFill>
                <a:latin typeface="Constantia" pitchFamily="18" charset="0"/>
              </a:rPr>
              <a:t>Майминского района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. Именно здесь, на въезде в Республику, установлен памятный знак «Алтай – сердце Евразии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».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Он был установлен 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 году в честь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-летия добровольного вхождения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алтайского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народа в состав Российского государства по инициативе Президента Республики Татарстан Минтимера Шаймиева и подарен татарским народом алтайскому народу.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     Горный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Алтай издревле считается прародиной тюркских народов. Именно здесь был образован первый Тюркский каганат – многонациональное государство, которое оказало позитивное воздействие на формирование государственности многих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народов</a:t>
            </a:r>
            <a:endParaRPr lang="ru-RU" sz="1400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500" dirty="0" smtClean="0">
              <a:solidFill>
                <a:schemeClr val="tx1"/>
              </a:solidFill>
              <a:latin typeface="Constantia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ИСТОЧНИК АРЖАН-СУУ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     Находится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на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478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-м км Чуйского тракта на правом берегу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реки Катуни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, недалеко от села Манжерок. Источник является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памятником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природы, его также называют «Золотой ключик», «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Шоферской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». Вода источника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гидрокарбонатно-кальциево-магниевая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с содержанием серебра. Аржан-</a:t>
            </a:r>
            <a:r>
              <a:rPr lang="ru-RU" sz="1400" dirty="0" err="1">
                <a:solidFill>
                  <a:schemeClr val="tx1"/>
                </a:solidFill>
                <a:latin typeface="Constantia" pitchFamily="18" charset="0"/>
              </a:rPr>
              <a:t>Суу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 отличается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наличием двухвалентного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железа, содержание которого больше, чем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в известных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источниках Ессентуки или Боржоми. В воде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также очень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большое содержание серебра, меди, марганца.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Температура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воды на выходе —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7-8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°С</a:t>
            </a:r>
          </a:p>
          <a:p>
            <a:pPr algn="just"/>
            <a:endParaRPr lang="ru-RU" sz="1300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5" name="Рисунок 4" descr="1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1196752"/>
            <a:ext cx="28803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9040"/>
            <a:ext cx="288032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ru-RU" sz="100" dirty="0" smtClean="0"/>
              <a:t>.</a:t>
            </a:r>
            <a:endParaRPr lang="ru-RU" sz="1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285728"/>
            <a:ext cx="6143668" cy="635798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400" b="1" dirty="0" smtClean="0">
                <a:latin typeface="Constantia" pitchFamily="18" charset="0"/>
              </a:rPr>
              <a:t>ОЗЕРО МАНЖЕРОКСКОЕ</a:t>
            </a:r>
          </a:p>
          <a:p>
            <a:pPr marL="0" algn="just">
              <a:buNone/>
            </a:pPr>
            <a:r>
              <a:rPr lang="ru-RU" sz="1400" dirty="0" smtClean="0">
                <a:latin typeface="Constantia" pitchFamily="18" charset="0"/>
              </a:rPr>
              <a:t>        Озеро расположено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latin typeface="Constantia" pitchFamily="18" charset="0"/>
              </a:rPr>
              <a:t> км от Катуни в районе села Манжерок. Озеру </a:t>
            </a:r>
            <a:r>
              <a:rPr lang="ru-RU" sz="1400" dirty="0" err="1" smtClean="0">
                <a:latin typeface="Constantia" pitchFamily="18" charset="0"/>
              </a:rPr>
              <a:t>Манжерокскому</a:t>
            </a:r>
            <a:r>
              <a:rPr lang="ru-RU" sz="1400" dirty="0" smtClean="0">
                <a:latin typeface="Constantia" pitchFamily="18" charset="0"/>
              </a:rPr>
              <a:t> присвоен статус  памятника природы. Вокруг озера гнездится множество видов птиц, некоторые из них занесены в Красную книгу. В озере много рыбы, в основном карась, линь, окунь, есть также карп и щука. Озеро уникально также разнообразием водной растительности, которой здесь встречается более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latin typeface="Constantia" pitchFamily="18" charset="0"/>
              </a:rPr>
              <a:t> видов, летом хорошо прогревается и является популярным объектом туризма и отдыха</a:t>
            </a:r>
          </a:p>
          <a:p>
            <a:pPr marL="0" algn="just"/>
            <a:endParaRPr lang="ru-RU" sz="1400" dirty="0">
              <a:latin typeface="Constantia" pitchFamily="18" charset="0"/>
            </a:endParaRPr>
          </a:p>
          <a:p>
            <a:pPr marL="0" algn="ctr">
              <a:buNone/>
            </a:pPr>
            <a:r>
              <a:rPr lang="ru-RU" sz="1400" b="1" dirty="0" smtClean="0">
                <a:latin typeface="Constantia" pitchFamily="18" charset="0"/>
              </a:rPr>
              <a:t>ГОРА МАЛАЯ СИНЮХА</a:t>
            </a:r>
          </a:p>
          <a:p>
            <a:pPr marL="0" algn="just">
              <a:buNone/>
            </a:pPr>
            <a:r>
              <a:rPr lang="ru-RU" sz="1400" b="1" dirty="0" smtClean="0">
                <a:latin typeface="Constantia" pitchFamily="18" charset="0"/>
              </a:rPr>
              <a:t>        </a:t>
            </a:r>
            <a:r>
              <a:rPr lang="ru-RU" sz="1400" dirty="0" smtClean="0">
                <a:latin typeface="Constantia" pitchFamily="18" charset="0"/>
              </a:rPr>
              <a:t>Высота горы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1196</a:t>
            </a:r>
            <a:r>
              <a:rPr lang="ru-RU" sz="1400" dirty="0" smtClean="0">
                <a:latin typeface="Constantia" pitchFamily="18" charset="0"/>
              </a:rPr>
              <a:t> м, у ее подножия расположено озеро Манжерокское. Гора имеет голубой цвет из-за прослойки ионизированного воздуха, который образуется вокруг хвойных деревьев. На горе расположен горнолыжный курорт «Манжерок»</a:t>
            </a:r>
          </a:p>
          <a:p>
            <a:pPr marL="0"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marL="0" algn="just">
              <a:buNone/>
            </a:pPr>
            <a:endParaRPr lang="ru-RU" sz="1400" dirty="0">
              <a:latin typeface="Constantia" pitchFamily="18" charset="0"/>
            </a:endParaRPr>
          </a:p>
          <a:p>
            <a:pPr marL="0" algn="ctr">
              <a:buNone/>
            </a:pPr>
            <a:r>
              <a:rPr lang="ru-RU" sz="1400" b="1" dirty="0" smtClean="0">
                <a:latin typeface="Constantia" pitchFamily="18" charset="0"/>
              </a:rPr>
              <a:t>ПАМЯТНИК В.Я. ШИШКОВУ</a:t>
            </a:r>
          </a:p>
          <a:p>
            <a:pPr marL="0" algn="just">
              <a:buNone/>
            </a:pPr>
            <a:r>
              <a:rPr lang="ru-RU" sz="1400" dirty="0" smtClean="0"/>
              <a:t>         </a:t>
            </a:r>
            <a:r>
              <a:rPr lang="ru-RU" sz="1400" dirty="0" smtClean="0">
                <a:latin typeface="Constantia" pitchFamily="18" charset="0"/>
              </a:rPr>
              <a:t>Памятник </a:t>
            </a:r>
            <a:r>
              <a:rPr lang="ru-RU" sz="1400" dirty="0">
                <a:latin typeface="Constantia" pitchFamily="18" charset="0"/>
              </a:rPr>
              <a:t>установлен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r>
              <a:rPr lang="ru-RU" sz="1400" dirty="0">
                <a:latin typeface="Constantia" pitchFamily="18" charset="0"/>
              </a:rPr>
              <a:t> г.  на Чуйском тракте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467-м</a:t>
            </a:r>
            <a:r>
              <a:rPr lang="ru-RU" sz="1400" dirty="0">
                <a:latin typeface="Constantia" pitchFamily="18" charset="0"/>
              </a:rPr>
              <a:t> км недалеко от села Манжерок</a:t>
            </a:r>
            <a:r>
              <a:rPr lang="ru-RU" sz="1400" dirty="0" smtClean="0">
                <a:latin typeface="Constantia" pitchFamily="18" charset="0"/>
              </a:rPr>
              <a:t>. Памятник установлен в виде бетонной доски, напоминающей </a:t>
            </a:r>
            <a:r>
              <a:rPr lang="ru-RU" sz="1400" dirty="0">
                <a:latin typeface="Constantia" pitchFamily="18" charset="0"/>
              </a:rPr>
              <a:t>развернутый бумажный лист. В центре расположен скульптурный портрет </a:t>
            </a:r>
            <a:r>
              <a:rPr lang="ru-RU" sz="1400" dirty="0" smtClean="0">
                <a:latin typeface="Constantia" pitchFamily="18" charset="0"/>
              </a:rPr>
              <a:t>Вячеслава Яковлевича </a:t>
            </a:r>
            <a:r>
              <a:rPr lang="ru-RU" sz="1400" dirty="0">
                <a:latin typeface="Constantia" pitchFamily="18" charset="0"/>
              </a:rPr>
              <a:t>Шишкова</a:t>
            </a:r>
            <a:r>
              <a:rPr lang="ru-RU" sz="1400" dirty="0" smtClean="0">
                <a:latin typeface="Constantia" pitchFamily="18" charset="0"/>
              </a:rPr>
              <a:t>. Все </a:t>
            </a:r>
            <a:r>
              <a:rPr lang="ru-RU" sz="1400" dirty="0">
                <a:latin typeface="Constantia" pitchFamily="18" charset="0"/>
              </a:rPr>
              <a:t>сооружение установлено на двух гранитных стелах, символизирующих связь со строительной деятельностью писателя</a:t>
            </a:r>
            <a:r>
              <a:rPr lang="ru-RU" sz="1400" dirty="0" smtClean="0">
                <a:latin typeface="Constantia" pitchFamily="18" charset="0"/>
              </a:rPr>
              <a:t>. На </a:t>
            </a:r>
            <a:r>
              <a:rPr lang="ru-RU" sz="1400" dirty="0">
                <a:latin typeface="Constantia" pitchFamily="18" charset="0"/>
              </a:rPr>
              <a:t>доске высечено:</a:t>
            </a:r>
          </a:p>
          <a:p>
            <a:pPr marL="0" algn="just">
              <a:buNone/>
            </a:pPr>
            <a:r>
              <a:rPr lang="ru-RU" sz="1400" dirty="0" smtClean="0">
                <a:latin typeface="Constantia" pitchFamily="18" charset="0"/>
              </a:rPr>
              <a:t>        «</a:t>
            </a:r>
            <a:r>
              <a:rPr lang="ru-RU" sz="1400" dirty="0">
                <a:latin typeface="Constantia" pitchFamily="18" charset="0"/>
              </a:rPr>
              <a:t>Вячеславу Шишкову, большому советскому писателю, изыскателю Чуйского тракта» на алтайском и русском языках</a:t>
            </a:r>
            <a:r>
              <a:rPr lang="ru-RU" sz="1400" dirty="0" smtClean="0">
                <a:latin typeface="Constantia" pitchFamily="18" charset="0"/>
              </a:rPr>
              <a:t>. На </a:t>
            </a:r>
            <a:r>
              <a:rPr lang="ru-RU" sz="1400" dirty="0">
                <a:latin typeface="Constantia" pitchFamily="18" charset="0"/>
              </a:rPr>
              <a:t>торцах доски расположено высказывание писателя</a:t>
            </a:r>
            <a:r>
              <a:rPr lang="ru-RU" sz="1400" dirty="0" smtClean="0">
                <a:latin typeface="Constantia" pitchFamily="18" charset="0"/>
              </a:rPr>
              <a:t>: «</a:t>
            </a:r>
            <a:r>
              <a:rPr lang="ru-RU" sz="1400" i="1" dirty="0">
                <a:latin typeface="Constantia" pitchFamily="18" charset="0"/>
              </a:rPr>
              <a:t>Я люблю Алтай крепко, с каждым годом любовь моя растет, и не знаю, </a:t>
            </a:r>
            <a:r>
              <a:rPr lang="ru-RU" sz="1400" i="1" dirty="0" smtClean="0">
                <a:latin typeface="Constantia" pitchFamily="18" charset="0"/>
              </a:rPr>
              <a:t>чем возмещу </a:t>
            </a:r>
            <a:r>
              <a:rPr lang="ru-RU" sz="1400" i="1" dirty="0">
                <a:latin typeface="Constantia" pitchFamily="18" charset="0"/>
              </a:rPr>
              <a:t>Алтаю ту радость и счастье, которым он меня наделяет каждый день, каждую минуту</a:t>
            </a:r>
            <a:r>
              <a:rPr lang="ru-RU" sz="1400" dirty="0" smtClean="0">
                <a:latin typeface="Constantia" pitchFamily="18" charset="0"/>
              </a:rPr>
              <a:t>»</a:t>
            </a:r>
            <a:endParaRPr lang="ru-RU" sz="1400" dirty="0">
              <a:latin typeface="Constantia" pitchFamily="18" charset="0"/>
            </a:endParaRPr>
          </a:p>
          <a:p>
            <a:pPr algn="ctr">
              <a:buNone/>
            </a:pPr>
            <a:endParaRPr lang="ru-RU" sz="1400" b="1" dirty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>
              <a:latin typeface="Constantia" pitchFamily="18" charset="0"/>
            </a:endParaRPr>
          </a:p>
        </p:txBody>
      </p:sp>
      <p:pic>
        <p:nvPicPr>
          <p:cNvPr id="8" name="Рисунок 7" descr="http://putevoditel-altai.ru/Risunci/19/image022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7158" y="4221088"/>
            <a:ext cx="2214707" cy="178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91" y="188640"/>
            <a:ext cx="222837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158" y="2348880"/>
            <a:ext cx="2201039" cy="145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ru-RU" sz="100" dirty="0" smtClean="0"/>
              <a:t>.</a:t>
            </a:r>
            <a:endParaRPr lang="ru-RU" sz="1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42852"/>
            <a:ext cx="6215106" cy="6715148"/>
          </a:xfrm>
          <a:noFill/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1400" b="1" dirty="0" smtClean="0">
                <a:latin typeface="Constantia" pitchFamily="18" charset="0"/>
              </a:rPr>
              <a:t>ИСТОЧНИК ЧЕРЕМШАНСКИЙ</a:t>
            </a:r>
          </a:p>
          <a:p>
            <a:pPr marL="0" algn="just">
              <a:buNone/>
            </a:pPr>
            <a:r>
              <a:rPr lang="ru-RU" sz="1400" dirty="0" smtClean="0">
                <a:latin typeface="Constantia" pitchFamily="18" charset="0"/>
              </a:rPr>
              <a:t>        </a:t>
            </a:r>
            <a:r>
              <a:rPr lang="ru-RU" sz="1500" dirty="0">
                <a:latin typeface="Constantia" pitchFamily="18" charset="0"/>
              </a:rPr>
              <a:t>Источник </a:t>
            </a:r>
            <a:r>
              <a:rPr lang="ru-RU" sz="1500" dirty="0" err="1">
                <a:latin typeface="Constantia" pitchFamily="18" charset="0"/>
              </a:rPr>
              <a:t>Черемшанский</a:t>
            </a:r>
            <a:r>
              <a:rPr lang="ru-RU" sz="1500" dirty="0">
                <a:latin typeface="Constantia" pitchFamily="18" charset="0"/>
              </a:rPr>
              <a:t> — памятник природы Республики Алтай. Располагается на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464 </a:t>
            </a:r>
            <a:r>
              <a:rPr lang="ru-RU" sz="1500" dirty="0">
                <a:latin typeface="Constantia" pitchFamily="18" charset="0"/>
              </a:rPr>
              <a:t>км Чуйского тракта. Площадь (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r>
              <a:rPr lang="ru-RU" sz="1500" dirty="0">
                <a:latin typeface="Constantia" pitchFamily="18" charset="0"/>
              </a:rPr>
              <a:t> гектара) вокруг источника является особо охраняемой природной территорией и памятником природы. Статус был дан еще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  <a:r>
              <a:rPr lang="ru-RU" sz="1500" dirty="0">
                <a:latin typeface="Constantia" pitchFamily="18" charset="0"/>
              </a:rPr>
              <a:t> году, а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1996</a:t>
            </a:r>
            <a:r>
              <a:rPr lang="ru-RU" sz="1500" dirty="0">
                <a:latin typeface="Constantia" pitchFamily="18" charset="0"/>
              </a:rPr>
              <a:t> году подтвержден с целью сохранения природного объекта и изучения подземных вод этого региона. Еще издавна люди знали, что вода в роднике целебная. Это утверждение подтвердилось при проведении лабораторных исследований. В воде были выявлены микроэлементы йода, марганца, окиси кремния, свинца, бария, железа, лития и </a:t>
            </a:r>
            <a:r>
              <a:rPr lang="ru-RU" sz="1500" dirty="0" smtClean="0">
                <a:latin typeface="Constantia" pitchFamily="18" charset="0"/>
              </a:rPr>
              <a:t>фтора</a:t>
            </a:r>
            <a:endParaRPr lang="ru-RU" sz="1500" dirty="0">
              <a:latin typeface="Constantia" pitchFamily="18" charset="0"/>
            </a:endParaRPr>
          </a:p>
          <a:p>
            <a:pPr marL="0"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marL="0" algn="ctr">
              <a:buNone/>
            </a:pPr>
            <a:r>
              <a:rPr lang="ru-RU" sz="1400" b="1" dirty="0" smtClean="0">
                <a:latin typeface="Constantia" pitchFamily="18" charset="0"/>
              </a:rPr>
              <a:t>МУЗЕЙ КАМНЯ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400" b="1" dirty="0" smtClean="0">
                <a:latin typeface="Constantia" pitchFamily="18" charset="0"/>
              </a:rPr>
              <a:t>         </a:t>
            </a:r>
            <a:r>
              <a:rPr lang="ru-RU" sz="1500" dirty="0">
                <a:latin typeface="Constantia" pitchFamily="18" charset="0"/>
              </a:rPr>
              <a:t>Находится в самом центре села Майма в здании Дома культуры. Это единственный специализированный геологический музей в Республике Алтай. </a:t>
            </a:r>
            <a:r>
              <a:rPr lang="ru-RU" sz="1500" dirty="0" smtClean="0">
                <a:latin typeface="Constantia" pitchFamily="18" charset="0"/>
              </a:rPr>
              <a:t>В </a:t>
            </a:r>
            <a:r>
              <a:rPr lang="ru-RU" sz="1500" dirty="0">
                <a:latin typeface="Constantia" pitchFamily="18" charset="0"/>
              </a:rPr>
              <a:t>экспозиции представлены горные породы, минералы, руды, изделия из камня, отпечатки древних растений и окаменевшие останки ископаемых животных, найденных на территории Горного Алтая. </a:t>
            </a:r>
            <a:r>
              <a:rPr lang="ru-RU" sz="1500" dirty="0" smtClean="0">
                <a:latin typeface="Constantia" pitchFamily="18" charset="0"/>
              </a:rPr>
              <a:t> </a:t>
            </a:r>
            <a:r>
              <a:rPr lang="ru-RU" sz="1500" dirty="0">
                <a:latin typeface="Constantia" pitchFamily="18" charset="0"/>
              </a:rPr>
              <a:t>Майминский районный краеведческий музей был создан на основе геологического музея экспедиции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</a:t>
            </a:r>
            <a:r>
              <a:rPr lang="ru-RU" sz="1500" dirty="0">
                <a:latin typeface="Constantia" pitchFamily="18" charset="0"/>
              </a:rPr>
              <a:t> году. 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500" dirty="0" smtClean="0">
                <a:latin typeface="Constantia" pitchFamily="18" charset="0"/>
              </a:rPr>
              <a:t>        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500" dirty="0">
                <a:latin typeface="Constantia" pitchFamily="18" charset="0"/>
              </a:rPr>
              <a:t> витринах тематически подобран каменный материал. Два стенда посвящены полезным ископаемым и минералам России (в коллекции имеются экспонаты с Урала), а остальные – богатому разнообразию каменного материала Республики </a:t>
            </a:r>
            <a:r>
              <a:rPr lang="ru-RU" sz="1500" dirty="0" smtClean="0">
                <a:latin typeface="Constantia" pitchFamily="18" charset="0"/>
              </a:rPr>
              <a:t>Алтай</a:t>
            </a:r>
            <a:endParaRPr lang="ru-RU" sz="1500" dirty="0">
              <a:latin typeface="Constantia" pitchFamily="18" charset="0"/>
            </a:endParaRPr>
          </a:p>
          <a:p>
            <a:pPr marL="0"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marL="0" algn="ctr">
              <a:buNone/>
            </a:pPr>
            <a:r>
              <a:rPr lang="ru-RU" sz="1400" b="1" dirty="0" smtClean="0">
                <a:latin typeface="Constantia" pitchFamily="18" charset="0"/>
              </a:rPr>
              <a:t>ТАВДИНСКИЕ ПЕЩЕРЫ</a:t>
            </a:r>
          </a:p>
          <a:p>
            <a:pPr marL="0" algn="just">
              <a:buNone/>
            </a:pPr>
            <a:r>
              <a:rPr lang="ru-RU" sz="1400" dirty="0" smtClean="0"/>
              <a:t>         </a:t>
            </a:r>
            <a:r>
              <a:rPr lang="ru-RU" sz="1500" dirty="0" smtClean="0">
                <a:latin typeface="Constantia" pitchFamily="18" charset="0"/>
              </a:rPr>
              <a:t>Тавдинские </a:t>
            </a:r>
            <a:r>
              <a:rPr lang="ru-RU" sz="1500" dirty="0">
                <a:latin typeface="Constantia" pitchFamily="18" charset="0"/>
              </a:rPr>
              <a:t>пещеры — одна из главных достопримечательностей. Тавдинские пещеры (или </a:t>
            </a:r>
            <a:r>
              <a:rPr lang="ru-RU" sz="1500" dirty="0" err="1" smtClean="0">
                <a:latin typeface="Constantia" pitchFamily="18" charset="0"/>
              </a:rPr>
              <a:t>Талдинские</a:t>
            </a:r>
            <a:r>
              <a:rPr lang="ru-RU" sz="1500" dirty="0" smtClean="0">
                <a:latin typeface="Constantia" pitchFamily="18" charset="0"/>
              </a:rPr>
              <a:t> </a:t>
            </a:r>
            <a:r>
              <a:rPr lang="ru-RU" sz="1500" dirty="0">
                <a:latin typeface="Constantia" pitchFamily="18" charset="0"/>
              </a:rPr>
              <a:t>пещеры) — массив из большого числа пещер (около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500" dirty="0">
                <a:latin typeface="Constantia" pitchFamily="18" charset="0"/>
              </a:rPr>
              <a:t>-ти) карстового происхождения на границе Майминского района Республики Алтай и Алтайского края</a:t>
            </a:r>
            <a:r>
              <a:rPr lang="ru-RU" sz="1500" dirty="0" smtClean="0">
                <a:latin typeface="Constantia" pitchFamily="18" charset="0"/>
              </a:rPr>
              <a:t>.</a:t>
            </a:r>
            <a:r>
              <a:rPr lang="ru-RU" sz="1500" dirty="0">
                <a:latin typeface="Constantia" pitchFamily="18" charset="0"/>
              </a:rPr>
              <a:t> Входы в пещеры находятся в отвесных скалах и утесах, большая часть из которых легко </a:t>
            </a:r>
            <a:r>
              <a:rPr lang="ru-RU" sz="1500" dirty="0" smtClean="0">
                <a:latin typeface="Constantia" pitchFamily="18" charset="0"/>
              </a:rPr>
              <a:t>доступны. </a:t>
            </a:r>
            <a:r>
              <a:rPr lang="ru-RU" sz="1500" dirty="0">
                <a:latin typeface="Constantia" pitchFamily="18" charset="0"/>
              </a:rPr>
              <a:t>В связи с популярностью и большой посещаемостью этого места туристами, некоторые входы даже оборудованы деревянными ступенями, в самые посещаемые туристами пещеры проведён свет. Многие пещеры имеют по несколько входов и соединяются друг с другом, образуя большую взаимосвязанную </a:t>
            </a:r>
            <a:r>
              <a:rPr lang="ru-RU" sz="1500" dirty="0" smtClean="0">
                <a:latin typeface="Constantia" pitchFamily="18" charset="0"/>
              </a:rPr>
              <a:t>систему</a:t>
            </a:r>
            <a:endParaRPr lang="ru-RU" sz="1500" dirty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>
              <a:latin typeface="Constantia" pitchFamily="18" charset="0"/>
            </a:endParaRPr>
          </a:p>
        </p:txBody>
      </p:sp>
      <p:pic>
        <p:nvPicPr>
          <p:cNvPr id="9" name="Рисунок 8" descr="http://putevoditel-altai.ru/Risunci/33/cheremshanskij_istochnik_jach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428604"/>
            <a:ext cx="242889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cs638925.vk.me/v638925722/a192/9o_O27IN-d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4929198"/>
            <a:ext cx="242889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262288"/>
            <a:ext cx="2228139" cy="118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377" y="3212976"/>
            <a:ext cx="1721768" cy="129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95000" t="-106500" r="5000" b="2065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4956</TotalTime>
  <Words>2487</Words>
  <Application>Microsoft Office PowerPoint</Application>
  <PresentationFormat>Экран (4:3)</PresentationFormat>
  <Paragraphs>208</Paragraphs>
  <Slides>21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Constantia</vt:lpstr>
      <vt:lpstr>Times New Roman</vt:lpstr>
      <vt:lpstr>Wingdings</vt:lpstr>
      <vt:lpstr>Тема Office</vt:lpstr>
      <vt:lpstr>Лист</vt:lpstr>
      <vt:lpstr>М</vt:lpstr>
      <vt:lpstr>Уважаемые Дамы и Господа!</vt:lpstr>
      <vt:lpstr>Административно – территориальное устройство</vt:lpstr>
      <vt:lpstr>Природные богатства</vt:lpstr>
      <vt:lpstr>.</vt:lpstr>
      <vt:lpstr>  Биологические ресурсы</vt:lpstr>
      <vt:lpstr>Достопримечательности Майминского района </vt:lpstr>
      <vt:lpstr>.</vt:lpstr>
      <vt:lpstr>.</vt:lpstr>
      <vt:lpstr>Население</vt:lpstr>
      <vt:lpstr>Доходы и уровень жизни населения</vt:lpstr>
      <vt:lpstr>                    Экономический потенциал </vt:lpstr>
      <vt:lpstr>Сельское хозяйство</vt:lpstr>
      <vt:lpstr>Туризм</vt:lpstr>
      <vt:lpstr>Презентация PowerPoint</vt:lpstr>
      <vt:lpstr>Торговля</vt:lpstr>
      <vt:lpstr>Малое предпринимательство</vt:lpstr>
      <vt:lpstr>Презентация PowerPoint</vt:lpstr>
      <vt:lpstr>Транспорт </vt:lpstr>
      <vt:lpstr>Презентация PowerPoint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Anna</dc:creator>
  <cp:lastModifiedBy>Admin</cp:lastModifiedBy>
  <cp:revision>333</cp:revision>
  <cp:lastPrinted>2023-10-23T04:03:44Z</cp:lastPrinted>
  <dcterms:created xsi:type="dcterms:W3CDTF">2017-05-16T04:53:02Z</dcterms:created>
  <dcterms:modified xsi:type="dcterms:W3CDTF">2024-11-14T02:31:15Z</dcterms:modified>
</cp:coreProperties>
</file>