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1" r:id="rId13"/>
    <p:sldId id="413" r:id="rId14"/>
    <p:sldId id="409" r:id="rId15"/>
    <p:sldId id="412" r:id="rId16"/>
    <p:sldId id="410" r:id="rId17"/>
    <p:sldId id="401" r:id="rId18"/>
    <p:sldId id="408" r:id="rId19"/>
    <p:sldId id="377" r:id="rId20"/>
    <p:sldId id="402" r:id="rId21"/>
    <p:sldId id="403" r:id="rId22"/>
    <p:sldId id="414" r:id="rId23"/>
    <p:sldId id="404" r:id="rId24"/>
    <p:sldId id="406" r:id="rId25"/>
    <p:sldId id="405" r:id="rId26"/>
    <p:sldId id="396" r:id="rId27"/>
    <p:sldId id="390" r:id="rId28"/>
    <p:sldId id="395" r:id="rId29"/>
    <p:sldId id="388" r:id="rId30"/>
    <p:sldId id="387" r:id="rId31"/>
    <p:sldId id="381" r:id="rId32"/>
  </p:sldIdLst>
  <p:sldSz cx="9906000" cy="6858000" type="A4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413"/>
            <p14:sldId id="409"/>
            <p14:sldId id="412"/>
            <p14:sldId id="410"/>
            <p14:sldId id="401"/>
            <p14:sldId id="408"/>
            <p14:sldId id="377"/>
            <p14:sldId id="402"/>
            <p14:sldId id="403"/>
            <p14:sldId id="414"/>
            <p14:sldId id="404"/>
            <p14:sldId id="406"/>
            <p14:sldId id="405"/>
            <p14:sldId id="396"/>
            <p14:sldId id="390"/>
            <p14:sldId id="395"/>
            <p14:sldId id="388"/>
            <p14:sldId id="387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6A0"/>
    <a:srgbClr val="D1D1D1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719"/>
  </p:normalViewPr>
  <p:slideViewPr>
    <p:cSldViewPr snapToGrid="0">
      <p:cViewPr varScale="1">
        <p:scale>
          <a:sx n="109" d="100"/>
          <a:sy n="109" d="100"/>
        </p:scale>
        <p:origin x="1530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4705569170252131"/>
          <c:y val="9.015660102328843E-2"/>
          <c:w val="0.31968639460590259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ДЕЯТЕЛЬНОСТЬ ГОСТИНИЦ И ПРЕДПРИЯТИЙ ОБЩЕСТВЕННОГО ПИТАНИЯ</c:v>
                </c:pt>
                <c:pt idx="1">
                  <c:v>ОБРАЗОВАНИЕ</c:v>
                </c:pt>
                <c:pt idx="2">
                  <c:v>ГОСУДАРСТВЕННОЕ УПРАВЛЕНИЕ И ОБЕСПЕЧЕНИЕ ВОЕННОЙ БЕЗОПАСНОСТИ; СОЦИАЛЬНОЕ ОБЕСПЕЧЕНИЕ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873</c:v>
                </c:pt>
                <c:pt idx="1">
                  <c:v>997</c:v>
                </c:pt>
                <c:pt idx="2">
                  <c:v>1342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70,7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2E-2D4B-B55A-631E22352E3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89,2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D2E-2D4B-B55A-631E22352E3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89,8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D2E-2D4B-B55A-631E22352E35}"/>
                </c:ext>
              </c:extLst>
            </c:dLbl>
            <c:dLbl>
              <c:idx val="3"/>
              <c:layout>
                <c:manualLayout>
                  <c:x val="2.152863292029949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114,2 тыс. руб.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50554407221312"/>
                      <c:h val="0.14770966324359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Деятельность гостиниц и предприятий общественного питания </c:v>
                </c:pt>
                <c:pt idx="1">
                  <c:v>Деятельность в области культуры, спорта, организации досуга и развлечений</c:v>
                </c:pt>
                <c:pt idx="2">
                  <c:v>Деятельность административная и сопутствующие дополнительные услуги</c:v>
                </c:pt>
                <c:pt idx="3">
                  <c:v>Строительство 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70.7</c:v>
                </c:pt>
                <c:pt idx="1">
                  <c:v>89</c:v>
                </c:pt>
                <c:pt idx="2">
                  <c:v>89.8</c:v>
                </c:pt>
                <c:pt idx="3">
                  <c:v>114.2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80968335"/>
        <c:axId val="1380947055"/>
      </c:barChart>
      <c:catAx>
        <c:axId val="13809683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0947055"/>
        <c:crosses val="autoZero"/>
        <c:auto val="1"/>
        <c:lblAlgn val="ctr"/>
        <c:lblOffset val="100"/>
        <c:noMultiLvlLbl val="0"/>
      </c:catAx>
      <c:valAx>
        <c:axId val="13809470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380968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71D3A-F981-406F-BE72-E5C68CCC5FA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57CD7-F38E-4D60-A95B-D6D17A8500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967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11/27/2024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939151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27.11.2024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27.11.2024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27.11.2024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27.11.2024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27.11.2024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27.11.2024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27.11.2024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27.11.2024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27.11.2024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27.11.2024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27.11.2024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27.11.2024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hyperlink" Target="http://putevoditel-altai.ru/Risunci/19/image022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45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9.png"/><Relationship Id="rId4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49.png"/><Relationship Id="rId4" Type="http://schemas.openxmlformats.org/officeDocument/2006/relationships/image" Target="../media/image11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1.xml"/><Relationship Id="rId3" Type="http://schemas.openxmlformats.org/officeDocument/2006/relationships/slide" Target="slide4.xml"/><Relationship Id="rId21" Type="http://schemas.openxmlformats.org/officeDocument/2006/relationships/slide" Target="slide27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6.xml"/><Relationship Id="rId2" Type="http://schemas.openxmlformats.org/officeDocument/2006/relationships/slide" Target="slide3.xml"/><Relationship Id="rId16" Type="http://schemas.openxmlformats.org/officeDocument/2006/relationships/slide" Target="slide18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24" Type="http://schemas.openxmlformats.org/officeDocument/2006/relationships/slide" Target="slide31.xml"/><Relationship Id="rId5" Type="http://schemas.openxmlformats.org/officeDocument/2006/relationships/slide" Target="slide6.xml"/><Relationship Id="rId15" Type="http://schemas.openxmlformats.org/officeDocument/2006/relationships/slide" Target="slide17.xml"/><Relationship Id="rId23" Type="http://schemas.openxmlformats.org/officeDocument/2006/relationships/slide" Target="slide30.xml"/><Relationship Id="rId28" Type="http://schemas.openxmlformats.org/officeDocument/2006/relationships/image" Target="../media/image1.png"/><Relationship Id="rId10" Type="http://schemas.openxmlformats.org/officeDocument/2006/relationships/slide" Target="slide11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29.xml"/><Relationship Id="rId27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51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svg"/><Relationship Id="rId5" Type="http://schemas.openxmlformats.org/officeDocument/2006/relationships/image" Target="../media/image57.png"/><Relationship Id="rId10" Type="http://schemas.openxmlformats.org/officeDocument/2006/relationships/image" Target="../media/image5.svg"/><Relationship Id="rId4" Type="http://schemas.openxmlformats.org/officeDocument/2006/relationships/image" Target="../media/image139.sv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48.png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1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17" Type="http://schemas.openxmlformats.org/officeDocument/2006/relationships/image" Target="../media/image150.svg"/><Relationship Id="rId2" Type="http://schemas.openxmlformats.org/officeDocument/2006/relationships/image" Target="../media/image4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4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6.svg"/><Relationship Id="rId3" Type="http://schemas.openxmlformats.org/officeDocument/2006/relationships/image" Target="../media/image73.png"/><Relationship Id="rId21" Type="http://schemas.openxmlformats.org/officeDocument/2006/relationships/image" Target="../media/image7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26.svg"/><Relationship Id="rId19" Type="http://schemas.openxmlformats.org/officeDocument/2006/relationships/image" Target="../media/image53.pn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0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8.png"/><Relationship Id="rId10" Type="http://schemas.openxmlformats.org/officeDocument/2006/relationships/image" Target="../media/image205.sv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1.jpeg"/><Relationship Id="rId7" Type="http://schemas.openxmlformats.org/officeDocument/2006/relationships/image" Target="../media/image9.png"/><Relationship Id="rId12" Type="http://schemas.openxmlformats.org/officeDocument/2006/relationships/image" Target="../media/image2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8" Type="http://schemas.openxmlformats.org/officeDocument/2006/relationships/image" Target="../media/image57.svg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image" Target="../media/image16.png"/><Relationship Id="rId17" Type="http://schemas.openxmlformats.org/officeDocument/2006/relationships/image" Target="../media/image19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49.svg"/><Relationship Id="rId19" Type="http://schemas.openxmlformats.org/officeDocument/2006/relationships/image" Target="../media/image20.png"/><Relationship Id="rId4" Type="http://schemas.openxmlformats.org/officeDocument/2006/relationships/image" Target="../media/image43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3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32.jpeg"/><Relationship Id="rId3" Type="http://schemas.openxmlformats.org/officeDocument/2006/relationships/image" Target="../media/image69.svg"/><Relationship Id="rId12" Type="http://schemas.openxmlformats.org/officeDocument/2006/relationships/image" Target="../media/image29.png"/><Relationship Id="rId17" Type="http://schemas.openxmlformats.org/officeDocument/2006/relationships/image" Target="../media/image81.sv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9" Type="http://schemas.openxmlformats.org/officeDocument/2006/relationships/image" Target="../media/image33.jpeg"/><Relationship Id="rId4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Майминский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522" y="1197828"/>
            <a:ext cx="2605758" cy="324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8792" y="275383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2" y="1197828"/>
            <a:ext cx="6263409" cy="31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904452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УДОВЛЕТВОРЕННОСТИ НАСЕЛЕНИЯ 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УСЛУГ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АМИ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ЖИЗНЕОБЕСПЕЧЕНИ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5870454" y="4190905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ТРАНСПОРТНОГО ОБСЛУЖИВАНИЯ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76,80 %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709463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5950426" y="2999224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77,50%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1221385" y="4137829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КАЧЕСТВА УСЛУГ  ВОДОСНАБЖЕНИЯ И ВОДООТВЕДЕНИЯ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91,52 %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1191948" y="1733566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ТЕПЛОСНАБЖЕНИЯ 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95,21 %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950426" y="1627209"/>
            <a:ext cx="336797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 АВТОМОБИЛЬНЫХ ДОРОГ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83,99 %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1047136" y="2878811"/>
            <a:ext cx="365760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 УСЛУГ ГАЗОСНАБЖЕНИЯ 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94,98 %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595915"/>
              </p:ext>
            </p:extLst>
          </p:nvPr>
        </p:nvGraphicFramePr>
        <p:xfrm>
          <a:off x="5551329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обслуживания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316524" y="1390039"/>
            <a:ext cx="9346222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491203" y="1726658"/>
            <a:ext cx="3112632" cy="1895311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6662970" y="1729935"/>
            <a:ext cx="2836800" cy="189203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556019" y="4090671"/>
            <a:ext cx="3047816" cy="180686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6720619" y="4085822"/>
            <a:ext cx="2836800" cy="1866969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3737097" y="1743813"/>
            <a:ext cx="2836778" cy="191307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37075" y="4085822"/>
            <a:ext cx="2836800" cy="1816557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АЙМИНСКОГО РАЙОНА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60622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1099578" y="3376227"/>
            <a:ext cx="200203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АЛТАЙ – СЕРДЦЕ ЕВРАЗИИ</a:t>
            </a:r>
            <a:endParaRPr lang="ru-RU" sz="800" b="1" dirty="0">
              <a:solidFill>
                <a:srgbClr val="4756A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7298456" y="3360074"/>
            <a:ext cx="1565827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Constantia" pitchFamily="18" charset="0"/>
              </a:rPr>
              <a:t>ГОРА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МАЛАЯ СИНЮХА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1475579" y="5716844"/>
            <a:ext cx="110244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МУЗЕЙ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rgbClr val="4756A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КАМНЯ</a:t>
            </a:r>
            <a:endParaRPr lang="ru-RU" sz="800" b="1" dirty="0">
              <a:solidFill>
                <a:srgbClr val="4756A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7393628" y="5698090"/>
            <a:ext cx="1612520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ОЗЕРО МАНЖЕРОКСКОЕ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4364331" y="3400019"/>
            <a:ext cx="1473708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ИСТОЧНИК АРЖАН-СУУ</a:t>
            </a:r>
          </a:p>
          <a:p>
            <a:pPr algn="ctr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4523395" y="5674828"/>
            <a:ext cx="1855330" cy="2308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ПАМЯТНИК</a:t>
            </a:r>
            <a:r>
              <a:rPr lang="ru-RU" sz="800" b="1" dirty="0">
                <a:latin typeface="Constantia" pitchFamily="18" charset="0"/>
              </a:rPr>
              <a:t>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В.Я</a:t>
            </a:r>
            <a:r>
              <a:rPr lang="ru-RU" sz="800" b="1" dirty="0">
                <a:latin typeface="Constantia" pitchFamily="18" charset="0"/>
              </a:rPr>
              <a:t>. </a:t>
            </a:r>
            <a:r>
              <a:rPr lang="ru-RU" sz="800" b="1" dirty="0">
                <a:solidFill>
                  <a:srgbClr val="4756A0"/>
                </a:solidFill>
                <a:latin typeface="Constantia" pitchFamily="18" charset="0"/>
              </a:rPr>
              <a:t>ШИШКОВУ</a:t>
            </a: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473444" y="6545705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1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410" y="1797277"/>
            <a:ext cx="2010393" cy="146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5" y="1789288"/>
            <a:ext cx="2046203" cy="151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7" y="4188743"/>
            <a:ext cx="1960699" cy="1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10" y="1815623"/>
            <a:ext cx="2002418" cy="14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 descr="http://putevoditel-altai.ru/Risunci/19/image022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83542" y="4234962"/>
            <a:ext cx="2026721" cy="137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127" y="4234962"/>
            <a:ext cx="1951523" cy="136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481290" y="495522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ТУРИСТИЧЕСКИЕ 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BC1E9C-EF72-FBFE-58B7-E58FC53BC4A4}"/>
              </a:ext>
            </a:extLst>
          </p:cNvPr>
          <p:cNvSpPr txBox="1"/>
          <p:nvPr/>
        </p:nvSpPr>
        <p:spPr>
          <a:xfrm>
            <a:off x="3023587" y="2984855"/>
            <a:ext cx="160473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Маркер со сплошной заливкой">
            <a:extLst>
              <a:ext uri="{FF2B5EF4-FFF2-40B4-BE49-F238E27FC236}">
                <a16:creationId xmlns:a16="http://schemas.microsoft.com/office/drawing/2014/main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xn--80akcrghjp.xn--p1ai/uploads/images/page/k6GBQCwRhq4vyfGvBwMdRk5hECVMp9yiezp7GwE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069" r="13914" b="5761"/>
          <a:stretch/>
        </p:blipFill>
        <p:spPr bwMode="auto">
          <a:xfrm>
            <a:off x="4862545" y="1162508"/>
            <a:ext cx="4973790" cy="49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344" y="971935"/>
            <a:ext cx="4232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парк «Хранитель Большого Алтая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находящийся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высоте 1240 м. на вершине горы Малая Синюха на территории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курорта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Манжерок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включает 5 туристических маршрутов.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Путь вол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785341"/>
            <a:ext cx="2672793" cy="17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Шелковый пут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5" y="4700953"/>
            <a:ext cx="2649545" cy="17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ТРУДНОСТИ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ГЛАВНАЯ ПРИЧИНА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 которой компании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kumimoji="0" lang="ru-RU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12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25824" y="5262918"/>
            <a:ext cx="6061771" cy="1002277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Недостаточность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объема и текущих мер государственной поддержки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4058819"/>
            <a:ext cx="6061771" cy="97665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Ограничена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возможность реализации инвестиционных проектов за счёт собственных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средств,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сложность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 привлечением заемных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36750"/>
            <a:ext cx="6061771" cy="1272348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земельных ресурсов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инансовые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трудности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еобходимость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использования заемных средств для развития бизнеса) 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специалистов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Сложности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техническом подключении к энергосетям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079908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ru-ID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1058708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1058708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40991" y="2723422"/>
            <a:ext cx="4566315" cy="109147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инфраструктуры поддержки на муниципальном уровне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40991" y="3966242"/>
            <a:ext cx="4511814" cy="940393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ехватка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квалифицированных специалистов 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35" y="4249032"/>
            <a:ext cx="360000" cy="360000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2723422"/>
            <a:ext cx="4511814" cy="10914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инфраструктуры поддержки на муниципальном уровне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3995009"/>
            <a:ext cx="4511814" cy="91162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бучение специалистов и разработка системы мотивации сотрудников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44150" y="3122721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44150" y="4235068"/>
            <a:ext cx="365554" cy="365554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7835" y="3089161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16553" y="6422595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171248" y="1443879"/>
            <a:ext cx="4497840" cy="2829183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электроснабжения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и длительные сроки технического подключения к сетям электроснабжения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центральной системы водоотведения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Дефицит земельных ресурсов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19867"/>
            <a:ext cx="4497839" cy="1487953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Незаинтересованность инвесторов в реализации проектов на территории муниципалитета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Прекращение реализации инвестиционных проектов и уход инвестора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514843" y="1526727"/>
            <a:ext cx="4502696" cy="2770376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положение, близость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региональному центру 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Развитое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(автомобильный и воздушный транспорт)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населенные пункты связаны дорогами с твёрдым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покрытием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богатства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туристическая отрасль, наличие крупных системообразующих предприятий </a:t>
            </a:r>
          </a:p>
          <a:p>
            <a:pPr>
              <a:buClr>
                <a:srgbClr val="4756A0"/>
              </a:buClr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Возможность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взаимодействия с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АНО «Центр поддержки предпринимательской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инвестиционной деятельности Республики Алтай»</a:t>
            </a: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519700" y="1359516"/>
            <a:ext cx="4497839" cy="334422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19867"/>
            <a:ext cx="4497839" cy="1487953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поддержке предпринимательства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перерабатывающей промышленности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туристических услуг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крупных инвесторов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4464314"/>
            <a:ext cx="4497839" cy="425563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514843" y="467330"/>
            <a:ext cx="931281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-АНАЛИЗ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171248" y="1334731"/>
            <a:ext cx="4497839" cy="359207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3793" y="4464314"/>
            <a:ext cx="4497839" cy="394321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4" y="6545705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428541"/>
            <a:ext cx="4511814" cy="98650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Частое отключение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электроэнергии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05501" y="3691234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переработки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твердых бытовых отходов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4810" y="3945077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275782" y="2408299"/>
            <a:ext cx="4511814" cy="1014706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федеральных программах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капитальному ремонту и модернизации систем ЖКХ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8388" y="3631049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89653" y="2700689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32803" y="3932941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3905" y="2740363"/>
            <a:ext cx="360000" cy="3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8357" y="3780599"/>
            <a:ext cx="3921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Реконструкция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завода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 переработке твердых бытовых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отходов и рекультивация полигона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05501" y="4842476"/>
            <a:ext cx="4511814" cy="920071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централизованной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системы водоотведения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Рисунок 17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846" y="5053528"/>
            <a:ext cx="360000" cy="360000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20424" y="4800434"/>
            <a:ext cx="4585576" cy="98873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федеральной программе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строительству и модернизации системы водоотведения</a:t>
            </a:r>
            <a:endParaRPr lang="ru-ID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72430" y="5087727"/>
            <a:ext cx="365554" cy="36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448338" y="4324328"/>
            <a:ext cx="1917296" cy="122511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B1C1E4"/>
              </a:buClr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износ сетей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электроснабжения, высокая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и длительные сроки технического подключения к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сетям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974123" y="1283147"/>
            <a:ext cx="2400300" cy="1027503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оперативность органов местного самоуправления при рассмотрении обращений инвесторов</a:t>
            </a:r>
            <a:endParaRPr lang="ru-ID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3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sz="1300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2884088" y="5375695"/>
            <a:ext cx="2180069" cy="884428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квалифицированных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специалистов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194354" y="2432825"/>
            <a:ext cx="200468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ru-ID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3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3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3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4" y="3296825"/>
            <a:ext cx="1709998" cy="1380392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осведомленность представителей бизнеса о мерах поддержки и способах её получения</a:t>
            </a:r>
            <a:endParaRPr kumimoji="0" lang="ru-RU" sz="10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390336" y="3266505"/>
            <a:ext cx="1917296" cy="96609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центральной системы водоотведения </a:t>
            </a:r>
          </a:p>
          <a:p>
            <a:pPr lvl="0"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5350912" y="5375695"/>
            <a:ext cx="2180069" cy="89251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отивации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сотрудников   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390336" y="2207996"/>
            <a:ext cx="1917296" cy="96609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переработки твердых бытовых отходов</a:t>
            </a:r>
            <a:endParaRPr lang="ru-ID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367256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468684"/>
              </p:ext>
            </p:extLst>
          </p:nvPr>
        </p:nvGraphicFramePr>
        <p:xfrm>
          <a:off x="627011" y="1415186"/>
          <a:ext cx="9136391" cy="4245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418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446060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7915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702859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798394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620974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708116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880872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5725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Инженерная инфраструктура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Участие в федеральных программах по капитальному ремонту и модернизации систем ЖКХ</a:t>
                      </a:r>
                      <a:endParaRPr kumimoji="0" lang="ru-ID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97623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завода по переработке твердых бытовых отходов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  <a:endParaRPr lang="ru-ID" sz="900" b="1" i="0" dirty="0">
                        <a:solidFill>
                          <a:srgbClr val="B1C1E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378533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школьниками для популяризации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востребованных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специальностей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380970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бучение специалистов и разработка системы мотивации сотрудников</a:t>
                      </a:r>
                      <a:endParaRPr kumimoji="0" lang="ru-ID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57713">
                <a:tc rowSpan="4">
                  <a:txBody>
                    <a:bodyPr/>
                    <a:lstStyle/>
                    <a:p>
                      <a:pPr algn="ctr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mpd="sng">
                      <a:noFill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Оказание содействия предпринимателям в получении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субсидий из регионального бюджета 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292169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мер поддержки на муниципальном уровне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57256">
                <a:tc vMerge="1">
                  <a:txBody>
                    <a:bodyPr/>
                    <a:lstStyle/>
                    <a:p>
                      <a:pPr algn="ctr"/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мерах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поддержки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610286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АНО «Центр поддержки предпринимательской</a:t>
                      </a:r>
                      <a:r>
                        <a:rPr lang="ru-RU" sz="9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инвестиционной деятельности РА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созданию новых проектов и привлечению 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инвесторов» </a:t>
                      </a:r>
                      <a:endParaRPr lang="ru-ID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5" y="636182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1431" y="2515288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5370" y="4620616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01431" y="322748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6" y="1256553"/>
            <a:ext cx="5599614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2068" y="1256553"/>
            <a:ext cx="2509016" cy="312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334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8713177" y="1632123"/>
            <a:ext cx="100784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626294" y="1977249"/>
            <a:ext cx="195779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2769373" y="1941457"/>
            <a:ext cx="203929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6824254" y="1618585"/>
            <a:ext cx="167560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остопримечательности 11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948574" y="1983597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4" action="ppaction://hlinksldjump"/>
            <a:extLst>
              <a:ext uri="{FF2B5EF4-FFF2-40B4-BE49-F238E27FC236}">
                <a16:creationId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6198790" y="2010845"/>
            <a:ext cx="154782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5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8751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hlinkClick r:id="rId16" action="ppaction://hlinksldjump"/>
            <a:extLst>
              <a:ext uri="{FF2B5EF4-FFF2-40B4-BE49-F238E27FC236}">
                <a16:creationId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7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8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9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646889" y="2748037"/>
            <a:ext cx="23937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20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3121430" y="2764418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1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7364466" y="2769572"/>
            <a:ext cx="241430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hlinkClick r:id="rId22" action="ppaction://hlinksldjump"/>
            <a:extLst>
              <a:ext uri="{FF2B5EF4-FFF2-40B4-BE49-F238E27FC236}">
                <a16:creationId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46889" y="3159097"/>
            <a:ext cx="292522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3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3616584" y="3159097"/>
            <a:ext cx="1838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4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5499461" y="3140230"/>
            <a:ext cx="167764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5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5078531" y="2746264"/>
            <a:ext cx="217274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6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8003307" y="2343568"/>
            <a:ext cx="171771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АДМИНИСТРАЦИИ МУНИЦИПАЛЬНОГО ОБРАЗОВАНИЯ «МАЙМИНСКИЙ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46889" y="4393476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Майминский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район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178792" y="275383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688595"/>
              </p:ext>
            </p:extLst>
          </p:nvPr>
        </p:nvGraphicFramePr>
        <p:xfrm>
          <a:off x="627016" y="1181684"/>
          <a:ext cx="8895053" cy="5000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676">
                  <a:extLst>
                    <a:ext uri="{9D8B030D-6E8A-4147-A177-3AD203B41FA5}">
                      <a16:colId xmlns:a16="http://schemas.microsoft.com/office/drawing/2014/main" val="1127240360"/>
                    </a:ext>
                  </a:extLst>
                </a:gridCol>
                <a:gridCol w="5741377">
                  <a:extLst>
                    <a:ext uri="{9D8B030D-6E8A-4147-A177-3AD203B41FA5}">
                      <a16:colId xmlns:a16="http://schemas.microsoft.com/office/drawing/2014/main" val="1209249309"/>
                    </a:ext>
                  </a:extLst>
                </a:gridCol>
              </a:tblGrid>
              <a:tr h="7141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1800" b="1" i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ru-ID" sz="18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29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Всесезонный курорт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Манжерок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57184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«Аэропорт Горно-Алтайск»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аэропортовая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698998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«МЗЖБИ»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изделий из бетона для использования в строительстве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335154"/>
                  </a:ext>
                </a:extLst>
              </a:tr>
              <a:tr h="510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Майма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-молоко»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молока и молочной продукции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992235"/>
                  </a:ext>
                </a:extLst>
              </a:tr>
              <a:tr h="1057240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АМЗА»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Перерабатывающая (пищевая) промышленность: изготовление воды и напитков, переработка дикоросов, переработка мёда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Предоставление в аренду производственных, складских,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презентационных площадей и оборудования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900649"/>
                  </a:ext>
                </a:extLst>
              </a:tr>
              <a:tr h="4505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«Алтайские луга»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Животноводство, переработка и консервирование мяса и мясной пищевой продукции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29667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Наринэ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биологически активных добавок к пище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extLst>
                  <a:ext uri="{0D108BD9-81ED-4DB2-BD59-A6C34878D82A}">
                    <a16:rowId xmlns:a16="http://schemas.microsoft.com/office/drawing/2014/main" val="1148920486"/>
                  </a:ext>
                </a:extLst>
              </a:tr>
              <a:tr h="4137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Биостимул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биологически активных добавок к пище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extLst>
                  <a:ext uri="{0D108BD9-81ED-4DB2-BD59-A6C34878D82A}">
                    <a16:rowId xmlns:a16="http://schemas.microsoft.com/office/drawing/2014/main" val="2195420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619147" y="99873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60733" y="1004436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004436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87738" y="99873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60734" y="1960061"/>
            <a:ext cx="2195998" cy="149531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 defTabSz="914400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УСЛУГИ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спорта, отдыха и развлечений</a:t>
            </a:r>
          </a:p>
          <a:p>
            <a:endParaRPr lang="ru-ID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74236" y="1960061"/>
            <a:ext cx="2195998" cy="137853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ID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562643"/>
            <a:ext cx="2195998" cy="1123009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комплексного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819631"/>
            <a:ext cx="2195998" cy="1279273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комплексного </a:t>
            </a:r>
            <a:r>
              <a:rPr lang="ru-RU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58452" y="1971563"/>
            <a:ext cx="2195998" cy="136716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качества предоставления мест размещения и количества туристических маршрутов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562643"/>
            <a:ext cx="2195998" cy="109146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878020"/>
            <a:ext cx="2195998" cy="122088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lang="ru-ID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546456" y="1893265"/>
            <a:ext cx="2303859" cy="144533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туристического потока, 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туристической привлекательности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455377"/>
            <a:ext cx="2195998" cy="1364254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710002" y="4926898"/>
            <a:ext cx="2014290" cy="1456318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ru-ID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589356"/>
            <a:ext cx="2195998" cy="109629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 defTabSz="914400">
              <a:defRPr/>
            </a:pP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lvl="0" algn="just" defTabSz="914400">
              <a:defRPr/>
            </a:pPr>
            <a:endParaRPr lang="ru-RU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 и молочной продукции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819631"/>
            <a:ext cx="2195998" cy="1378946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algn="just"/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переработка и консервирование мяса и мясной пищевой продукции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988964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1446" y="103371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ru-ID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2" y="1007333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1035" y="1002883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ru-ID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413238" y="1941613"/>
            <a:ext cx="2352709" cy="1451058"/>
          </a:xfrm>
          <a:prstGeom prst="roundRect">
            <a:avLst>
              <a:gd name="adj" fmla="val 2269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</a:p>
          <a:p>
            <a:pPr algn="ctr"/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биологически активных добавок к пище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3006410" y="1941612"/>
            <a:ext cx="2195998" cy="1488729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631241"/>
            <a:ext cx="2195998" cy="147556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97418" y="5214606"/>
            <a:ext cx="2195998" cy="128441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перевозке пассажиров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71035" y="1941612"/>
            <a:ext cx="2195998" cy="152649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спроса на качественную продукцию местных производителей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631241"/>
            <a:ext cx="2195998" cy="152649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ru-ID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71035" y="5319559"/>
            <a:ext cx="2195998" cy="128441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транспортных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услуг, увеличение спроса на качественную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инфраструктуру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04287" y="1921020"/>
            <a:ext cx="2195998" cy="161734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55679" y="3611123"/>
            <a:ext cx="2195998" cy="1582041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16275"/>
            <a:ext cx="2195998" cy="1290986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туристической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инвестиционной привлекательности района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туристического потока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413237" y="3631241"/>
            <a:ext cx="2404207" cy="1286391"/>
          </a:xfrm>
          <a:prstGeom prst="roundRect">
            <a:avLst>
              <a:gd name="adj" fmla="val 1865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ОБРАБАТЫВАЮЩЕЕ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endParaRPr lang="ru-RU" sz="10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изделий из бетона для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строительстве</a:t>
            </a:r>
            <a:endParaRPr lang="ru-ID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413237" y="5211535"/>
            <a:ext cx="2438681" cy="1188633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algn="just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ХРАНЕНИЯ</a:t>
            </a:r>
          </a:p>
          <a:p>
            <a:pPr algn="ctr"/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аэропортовая</a:t>
            </a:r>
            <a:endParaRPr kumimoji="0" lang="ru-ID" sz="11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РАЙОН»</a:t>
            </a:r>
          </a:p>
          <a:p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89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523193"/>
              </p:ext>
            </p:extLst>
          </p:nvPr>
        </p:nvGraphicFramePr>
        <p:xfrm>
          <a:off x="325314" y="1070275"/>
          <a:ext cx="9258300" cy="530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324">
                  <a:extLst>
                    <a:ext uri="{9D8B030D-6E8A-4147-A177-3AD203B41FA5}">
                      <a16:colId xmlns:a16="http://schemas.microsoft.com/office/drawing/2014/main" val="3945837021"/>
                    </a:ext>
                  </a:extLst>
                </a:gridCol>
                <a:gridCol w="2866293">
                  <a:extLst>
                    <a:ext uri="{9D8B030D-6E8A-4147-A177-3AD203B41FA5}">
                      <a16:colId xmlns:a16="http://schemas.microsoft.com/office/drawing/2014/main" val="3189741644"/>
                    </a:ext>
                  </a:extLst>
                </a:gridCol>
                <a:gridCol w="3037146">
                  <a:extLst>
                    <a:ext uri="{9D8B030D-6E8A-4147-A177-3AD203B41FA5}">
                      <a16:colId xmlns:a16="http://schemas.microsoft.com/office/drawing/2014/main" val="2356470077"/>
                    </a:ext>
                  </a:extLst>
                </a:gridCol>
                <a:gridCol w="1209537">
                  <a:extLst>
                    <a:ext uri="{9D8B030D-6E8A-4147-A177-3AD203B41FA5}">
                      <a16:colId xmlns:a16="http://schemas.microsoft.com/office/drawing/2014/main" val="3082487831"/>
                    </a:ext>
                  </a:extLst>
                </a:gridCol>
              </a:tblGrid>
              <a:tr h="58774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инвестирования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Инвестиции, млн. руб. (2023 г.)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50763"/>
                  </a:ext>
                </a:extLst>
              </a:tr>
              <a:tr h="8026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Всесезонный курорт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Манжерок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бъектов туристской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инфраструктуры и прочих технических вспомогательных объектов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31 966,708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632991"/>
                  </a:ext>
                </a:extLst>
              </a:tr>
              <a:tr h="3616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«СКП Татнефть Ак-Барс»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в области спорта, отдыха и развлечений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спортивной базы хоккейного клуба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502,300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774473"/>
                  </a:ext>
                </a:extLst>
              </a:tr>
              <a:tr h="3616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«Алтай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Резорт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Деятельность гостиниц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туристических о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бъектов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437,843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200112"/>
                  </a:ext>
                </a:extLst>
              </a:tr>
              <a:tr h="6158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 РА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Автодор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Республики Алтай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транспортная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мостового перехода через реку Катунь у с.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Платово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183,635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602561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ГАЭС филиала «ПАО МРСК Сибири» – «Алтайэнерго» 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2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слуги по передачи электроэнергии и технологическому присоединению к электросетям </a:t>
                      </a: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Техническое перевооружение системы энергоснабжения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87,314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6737296"/>
                  </a:ext>
                </a:extLst>
              </a:tr>
              <a:tr h="539982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 РА «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Автодор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Республики Алтай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defTabSz="0"/>
                      <a:endParaRPr lang="ru-ID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транспортная</a:t>
                      </a: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автомобильной дороги  "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Урлу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="0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Аспак</a:t>
                      </a: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-Каракол" 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85,701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5716400"/>
                  </a:ext>
                </a:extLst>
              </a:tr>
              <a:tr h="817511">
                <a:tc>
                  <a:txBody>
                    <a:bodyPr/>
                    <a:lstStyle/>
                    <a:p>
                      <a:pPr algn="ctr" defTabSz="0"/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«Аэропорт Горно-Алтайск»</a:t>
                      </a:r>
                      <a:endParaRPr lang="ru-ID" sz="12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</a:t>
                      </a: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еятельность аэропортовая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 административно-бытового комплекса и приобретение транспортных средств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78,145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710167"/>
                  </a:ext>
                </a:extLst>
              </a:tr>
              <a:tr h="361686">
                <a:tc>
                  <a:txBody>
                    <a:bodyPr/>
                    <a:lstStyle/>
                    <a:p>
                      <a:pPr marL="0" marR="0" indent="0" algn="ctr" defTabSz="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«МЗЖБИ»</a:t>
                      </a:r>
                      <a:endParaRPr lang="ru-ID" sz="1200" b="0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изделий из бетона для использования в строительстве</a:t>
                      </a:r>
                      <a:endParaRPr lang="ru-ID" sz="1200" b="0" i="0" u="non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Вложение в оборудование </a:t>
                      </a:r>
                      <a:endParaRPr lang="ru-ID" sz="12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38,920</a:t>
                      </a:r>
                      <a:endParaRPr lang="ru-ID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781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ИНЖЕНЕРНАЯ ИНФРАСТРУКТУРА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КАДРОВАЯ ПОЛИТИКА</a:t>
            </a:r>
            <a:endParaRPr lang="ru-ID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Строительство центральной системы водоотведение </a:t>
            </a:r>
          </a:p>
          <a:p>
            <a:pPr>
              <a:buClr>
                <a:srgbClr val="4756A0"/>
              </a:buClr>
            </a:pP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Капитальный ремонт сетей электроснабжения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Информирование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 мерах поддержки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Увеличение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мер поддержки на муниципальном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3" y="2889210"/>
            <a:ext cx="1900383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регулярных встреч и мастер-классов предприятий со школьниками для популяризации востребованных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специальностей.</a:t>
            </a:r>
          </a:p>
          <a:p>
            <a:pPr marL="228600" lvl="0" indent="-228600" defTabSz="914400">
              <a:buAutoNum type="arabicPeriod"/>
              <a:defRPr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специалистов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востребованных профессий </a:t>
            </a:r>
          </a:p>
          <a:p>
            <a:pPr marL="228600" lvl="0" indent="-228600" defTabSz="914400">
              <a:buAutoNum type="arabicPeriod"/>
              <a:defRPr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defTabSz="914400">
              <a:buAutoNum type="arabicPeriod"/>
              <a:defRPr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системы мотивации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сотрудников органов местного самоуправления, ответственных за работу с инвесторами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Реконструкция завода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переработке ТБО</a:t>
            </a:r>
          </a:p>
          <a:p>
            <a:pPr marL="228600" indent="-228600">
              <a:buClr>
                <a:srgbClr val="4756A0"/>
              </a:buClr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Развитие туристической отрасли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3. Реконструкция аэропорта Горно-Алтайск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31307" y="2294500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Высокая потребность в переработке ТБО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912927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РЕКОНСТРУКЦИЯ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ЗАВОДА ПО ПЕРЕРАБОТКЕ ТБО И РЕКУЛЬТИВАЦИЯ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ПОЛИГОНА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5" y="3320659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КАДРОВЫХ ПРОБЛЕМ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351906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pPr>
              <a:buClr>
                <a:srgbClr val="4756A0"/>
              </a:buClr>
            </a:pPr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туристической отрасли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831CE5-5EF6-D2B0-B1EA-7CCDE35543AD}"/>
              </a:ext>
            </a:extLst>
          </p:cNvPr>
          <p:cNvSpPr/>
          <p:nvPr/>
        </p:nvSpPr>
        <p:spPr>
          <a:xfrm>
            <a:off x="621446" y="5398230"/>
            <a:ext cx="2934749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ПРОИЗВОДСТВА ФИТОПРОДУКЦИИ, 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33996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квалифицированных специалистов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38543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Выгодное географическое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положение, природные богатства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8A45D0F1-B7AD-B411-0327-CE1C4017B2D4}"/>
              </a:ext>
            </a:extLst>
          </p:cNvPr>
          <p:cNvSpPr/>
          <p:nvPr/>
        </p:nvSpPr>
        <p:spPr>
          <a:xfrm>
            <a:off x="3731307" y="543090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ценного местного </a:t>
            </a:r>
            <a:r>
              <a:rPr kumimoji="0" lang="ru-RU" sz="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фитосырья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экологической обстановки в районе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335316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опуляризации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профессий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380784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качества туристических услуг</a:t>
            </a:r>
            <a:endParaRPr kumimoji="0" lang="ru-RU" sz="800" i="0" u="none" strike="noStrike" kern="1200" cap="none" spc="-3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имиджа района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800" i="0" u="none" strike="noStrike" kern="1200" cap="none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новых рабочих мест</a:t>
            </a: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650FD8A6-963A-5995-BA9F-9B78037E8BC9}"/>
              </a:ext>
            </a:extLst>
          </p:cNvPr>
          <p:cNvSpPr/>
          <p:nvPr/>
        </p:nvSpPr>
        <p:spPr>
          <a:xfrm>
            <a:off x="6819477" y="5433831"/>
            <a:ext cx="2966400" cy="903326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силение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</a:t>
            </a:r>
            <a:r>
              <a:rPr lang="ru-RU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ID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ереработка со сплошной заливкой">
            <a:extLst>
              <a:ext uri="{FF2B5EF4-FFF2-40B4-BE49-F238E27FC236}">
                <a16:creationId xmlns:a16="http://schemas.microsoft.com/office/drawing/2014/main" id="{1E70E407-4E40-D916-E4BF-214E5495D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61361"/>
            <a:ext cx="360000" cy="360000"/>
          </a:xfrm>
          <a:prstGeom prst="rect">
            <a:avLst/>
          </a:prstGeom>
        </p:spPr>
      </p:pic>
      <p:pic>
        <p:nvPicPr>
          <p:cNvPr id="40" name="Рисунок 39" descr="Схема с ветвлением со сплошной заливкой">
            <a:extLst>
              <a:ext uri="{FF2B5EF4-FFF2-40B4-BE49-F238E27FC236}">
                <a16:creationId xmlns:a16="http://schemas.microsoft.com/office/drawing/2014/main" id="{0CA82A5A-9B27-500A-36E8-AC7CAAFB65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3606979"/>
            <a:ext cx="360000" cy="360000"/>
          </a:xfrm>
          <a:prstGeom prst="rect">
            <a:avLst/>
          </a:prstGeom>
        </p:spPr>
      </p:pic>
      <p:pic>
        <p:nvPicPr>
          <p:cNvPr id="42" name="Рисунок 41" descr="Новогодняя ёлка со сплошной заливкой">
            <a:extLst>
              <a:ext uri="{FF2B5EF4-FFF2-40B4-BE49-F238E27FC236}">
                <a16:creationId xmlns:a16="http://schemas.microsoft.com/office/drawing/2014/main" id="{9B0A7EBD-D696-3B5D-1D40-CAA460E1C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43" name="Рисунок 42" descr="Производство со сплошной заливкой">
            <a:extLst>
              <a:ext uri="{FF2B5EF4-FFF2-40B4-BE49-F238E27FC236}">
                <a16:creationId xmlns:a16="http://schemas.microsoft.com/office/drawing/2014/main" id="{9A28CC72-C8D7-D9F1-192E-20D9A64B6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И РАСПРЕДЕЛЕНИЕ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инвестиционных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площадок для предоставления инвестору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Поиск инвестиционных площадок, возможных для предоставления инвестору, и распределение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 через тендерную процедуру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20782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53556" y="1512514"/>
            <a:ext cx="1739680" cy="69744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777871" y="1381427"/>
            <a:ext cx="2163544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998030" y="1381427"/>
            <a:ext cx="2244418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7349122" y="1357728"/>
            <a:ext cx="2107193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7323949" y="3230844"/>
            <a:ext cx="2132367" cy="1738995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4941414" y="3247864"/>
            <a:ext cx="2293870" cy="1739599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2728474" y="3268917"/>
            <a:ext cx="2124275" cy="1690643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960374" y="2346602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987710" y="1454334"/>
            <a:ext cx="1885323" cy="74274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3244109" y="2389840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МКК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НКО «Фонд поддержки МСП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Алтай»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5285021" y="1424222"/>
            <a:ext cx="1701084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5486173" y="2259433"/>
            <a:ext cx="145691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образования «Майминский район»</a:t>
            </a:r>
            <a:endParaRPr lang="ru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7563050" y="1448892"/>
            <a:ext cx="1710002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7682908" y="2269658"/>
            <a:ext cx="14569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Гарантийный фонд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5092317" y="3348339"/>
            <a:ext cx="2086492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5351035" y="4183550"/>
            <a:ext cx="1592056" cy="4777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Центр инноваций социальной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сферы 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7682908" y="4008158"/>
            <a:ext cx="145691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Автономная некоммерческая организация «Центр поддержки экспорта Республики Алтай»</a:t>
            </a:r>
          </a:p>
          <a:p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2777871" y="3422197"/>
            <a:ext cx="2007726" cy="633002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2960848" y="4277463"/>
            <a:ext cx="145691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инжиниринга Республики Алтай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7443567" y="3301696"/>
            <a:ext cx="1893130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22" y="1610257"/>
            <a:ext cx="1155094" cy="51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7399" r="68197" b="9238"/>
          <a:stretch/>
        </p:blipFill>
        <p:spPr bwMode="auto">
          <a:xfrm>
            <a:off x="3560382" y="1477726"/>
            <a:ext cx="8417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7636818" y="1504218"/>
            <a:ext cx="753315" cy="47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Рисунок 46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3" t="35816" r="22370" b="46006"/>
          <a:stretch/>
        </p:blipFill>
        <p:spPr bwMode="auto">
          <a:xfrm>
            <a:off x="8390133" y="1529882"/>
            <a:ext cx="776245" cy="343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 descr="Picture background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8177" r="11171" b="34419"/>
          <a:stretch/>
        </p:blipFill>
        <p:spPr bwMode="auto">
          <a:xfrm>
            <a:off x="7973084" y="3332626"/>
            <a:ext cx="889934" cy="551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 descr="Picture background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2" t="25597" r="10011" b="18384"/>
          <a:stretch/>
        </p:blipFill>
        <p:spPr bwMode="auto">
          <a:xfrm>
            <a:off x="6216389" y="3440971"/>
            <a:ext cx="849591" cy="387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5304715" y="3429677"/>
            <a:ext cx="626774" cy="442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 descr="Picture background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98" y="3596953"/>
            <a:ext cx="105410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t="35226" r="50929" b="34456"/>
          <a:stretch/>
        </p:blipFill>
        <p:spPr bwMode="auto">
          <a:xfrm>
            <a:off x="2851904" y="3520516"/>
            <a:ext cx="753315" cy="47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583484" y="3268917"/>
            <a:ext cx="20782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народно-художественных промыслов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593630" y="3362547"/>
            <a:ext cx="2007726" cy="633002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43" name="Рисунок 42" descr="Picture background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3" t="30623" r="6190" b="42940"/>
          <a:stretch/>
        </p:blipFill>
        <p:spPr bwMode="auto">
          <a:xfrm>
            <a:off x="1332254" y="3395302"/>
            <a:ext cx="575229" cy="558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96027" y="1477726"/>
            <a:ext cx="448424" cy="5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548453" y="1803749"/>
            <a:ext cx="4497842" cy="1071336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ЭКОНОМИЧЕСКОГО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РАЗВИТИЯ РЕСПУБЛИКИ АЛТАЙ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592281" y="3461753"/>
            <a:ext cx="4497842" cy="1004739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РЕГИОНАЛЬНОГО РАЗВИТИЯ РЕСПУБЛИКИ АЛТАЙ 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07306" y="1805075"/>
            <a:ext cx="4497842" cy="107001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РЕСПУБЛИКИ АЛТАЙ 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89754" y="3470462"/>
            <a:ext cx="4497842" cy="99603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ТУРИЗМА РЕСПУБЛИКИ АЛТАЙ</a:t>
            </a:r>
            <a:endParaRPr lang="ru-ID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478988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" y="2142328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" y="3715654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86" y="3734448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sun9-80.userapi.com/impg/8Xw02Mp2f-mx6UYuwuH2BuWy6qvnKqhzoZ-Frw/SCL1M8yTgD4.jpg?size=698x698&amp;quality=95&amp;sign=abed95c610b7a7257cfe5c98369853b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57" y="2095842"/>
            <a:ext cx="459347" cy="4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1151791" y="3786719"/>
            <a:ext cx="2971403" cy="1656762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1617264" y="1483293"/>
            <a:ext cx="3130062" cy="2003984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080388" y="1475918"/>
            <a:ext cx="2982840" cy="2003985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46114" y="3729087"/>
            <a:ext cx="2726172" cy="1714393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95205" y="3729087"/>
            <a:ext cx="2294980" cy="171439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2057497" y="1776553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1617225" y="4051214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9" y="4135853"/>
            <a:ext cx="146036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07493" y="2043040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56467" y="2092621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744862" y="419904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69137" y="1812867"/>
            <a:ext cx="219858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МОТИВАЦИИ СОТРУДНИКОВ, ОТВЕТСТВЕННЫХ ЗА РАБОТУ С ИНВЕСТОРОМ   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5099538" y="1484245"/>
            <a:ext cx="3418738" cy="223352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1547446" y="1484245"/>
            <a:ext cx="3365883" cy="223352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1547447" y="3848958"/>
            <a:ext cx="3365882" cy="2293830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5099539" y="3838442"/>
            <a:ext cx="3490546" cy="2304346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5483001" y="1940371"/>
            <a:ext cx="164723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ТУРИСТИЧЕСКАЯ ОТРАСЛЬ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1912471" y="4194266"/>
            <a:ext cx="238847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и воздушный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1884689" y="1896380"/>
            <a:ext cx="2091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Майминский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является «воротами» в Республику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 и располагается в 9 км. от г. Горно-Алтайск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5380893" y="4222355"/>
            <a:ext cx="248400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КРУПНЫХ СИСТЕМООБРОАЗУЮЩИХ ПРЕДПРИЯТИЙ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" t="40138" r="-12327"/>
          <a:stretch/>
        </p:blipFill>
        <p:spPr>
          <a:xfrm>
            <a:off x="7512656" y="4208310"/>
            <a:ext cx="1005620" cy="535920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009292" y="4212487"/>
            <a:ext cx="656681" cy="656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ID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92556" y="1812319"/>
            <a:ext cx="763936" cy="763936"/>
          </a:xfrm>
          <a:prstGeom prst="rect">
            <a:avLst/>
          </a:prstGeom>
        </p:spPr>
      </p:pic>
      <p:pic>
        <p:nvPicPr>
          <p:cNvPr id="26" name="Рисунок 2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52621" y="1809599"/>
            <a:ext cx="584597" cy="5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24354" y="2532936"/>
            <a:ext cx="423912" cy="423912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128238" y="2585332"/>
            <a:ext cx="471543" cy="471543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637692" y="3800693"/>
            <a:ext cx="440555" cy="440555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427232"/>
            <a:ext cx="4497839" cy="2672306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956881" y="4314262"/>
            <a:ext cx="19241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171153" y="3073482"/>
            <a:ext cx="16789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величено количество мер поддержки на муниципальном уровне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427232"/>
            <a:ext cx="4497839" cy="2672306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623272" y="3125189"/>
            <a:ext cx="16789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6994679" y="4312320"/>
            <a:ext cx="16789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703255" y="3158120"/>
            <a:ext cx="167893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роведена реконструкция завода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переработке ТБО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677447" y="2592812"/>
            <a:ext cx="407140" cy="40714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222426" y="2604138"/>
            <a:ext cx="484326" cy="484326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7438537" y="3802101"/>
            <a:ext cx="458432" cy="458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1646" y="2983982"/>
            <a:ext cx="1629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716769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550816" y="1398924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1490715" y="1684967"/>
            <a:ext cx="367518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«МАЙМИНСКИЙ РАЙОН»</a:t>
            </a: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545909" y="4734696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545909" y="3061886"/>
            <a:ext cx="584119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ID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9939" y="2397357"/>
            <a:ext cx="242885" cy="242885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844437" y="2308612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844437" y="2576779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206734" y="235373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649100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Республика Алтай,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Майма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Ленина,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4311684" y="229360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38844 2-23-63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4355889" y="2531048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economai@maima-altai.ru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35566" y="3295994"/>
            <a:ext cx="408074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ЛИТВИНОВА АНАСТАСИЯ ХАБИБУЛОВНА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716457" y="4953422"/>
            <a:ext cx="505406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«ЦЕНТР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ПРЕДПРИНИМАТЕЛЬСКОЙ И ИНВЕСТИЦИОННОЙ ДЕЯТЕЛЬНОСТИ РЕСПУБЛИКИ АЛТАЙ «МОЙ БИЗНЕС»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934437" y="3975560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934437" y="4253179"/>
            <a:ext cx="180000" cy="1800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4706101" y="391975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38844 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024437" y="566747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024437" y="594691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649000, Республика Алтай,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Горно-Алтайск, 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Комсомольская, д. 9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4706101" y="561897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38822 4-72-41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4729447" y="593242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agency@invest04.ru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4561276" y="427393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mail@maima-altai.ru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8517" y="3975336"/>
            <a:ext cx="20577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Первый заместитель 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Главы Администрации 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МО «Майминский район»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02173" y="2559488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1001932" y="3629913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ранспортная доступность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327743" y="4048277"/>
            <a:ext cx="2778949" cy="170761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6906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50032" y="1591270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26938" y="1556770"/>
            <a:ext cx="7550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17,0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4085908" y="1600754"/>
            <a:ext cx="116202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Майма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89634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ел/ кв. м.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69919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лотность населения МО, 2024 г.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55AAA7-6F11-C116-F937-E98916006BF3}"/>
              </a:ext>
            </a:extLst>
          </p:cNvPr>
          <p:cNvSpPr txBox="1"/>
          <p:nvPr/>
        </p:nvSpPr>
        <p:spPr>
          <a:xfrm>
            <a:off x="821548" y="5488444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462179" y="4322761"/>
            <a:ext cx="2602743" cy="1338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федерального значения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Р-256 (Чуйский тракт)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— Бийск — Ташанта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386863" y="550177"/>
            <a:ext cx="93652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algn="ctr"/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БРАЗОВАНИЯ «МАЙМИНСКИЙ РАЙОН»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Рисунок 90" descr="http://www.vtourisme.com/images/stories/my05/r5_maima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7898" y="1675908"/>
            <a:ext cx="3304304" cy="40008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3262590" y="4026767"/>
            <a:ext cx="2737641" cy="1707615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Аэропорт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Горно-Алтайск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находится в Майминском районе</a:t>
            </a:r>
            <a:endParaRPr lang="ru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791307" y="1376747"/>
            <a:ext cx="8159261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3363113" y="2524382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4194957" y="1708288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194957" y="216768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5154219" y="2180739"/>
            <a:ext cx="322113" cy="18070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34,141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4682313" y="2168105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17,143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6590188" y="3522408"/>
            <a:ext cx="11203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 собственного производства</a:t>
            </a:r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6605887" y="4045366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7458394" y="4039612"/>
            <a:ext cx="352021" cy="194875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7015882" y="4045367"/>
            <a:ext cx="372030" cy="17999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092395" y="5301945"/>
            <a:ext cx="1562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начисленной заработной платы  работникам организаций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243556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323200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4757614" y="586460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27449" y="3583964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 розничной торговли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489494" y="401988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36743" y="403304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894214" y="402868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3877646" y="3509167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3652907" y="316691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3760066" y="3057301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316523" y="550177"/>
            <a:ext cx="93901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pPr algn="ctr"/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БРАЗОВАНИЯ «МАЙМИНСКИЙ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05090" y="4045402"/>
            <a:ext cx="1839056" cy="2051148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3395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1" y="553804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2"/>
            <a:ext cx="4491371" cy="1397794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551032" y="4030570"/>
            <a:ext cx="1816481" cy="2111988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405200"/>
              </p:ext>
            </p:extLst>
          </p:nvPr>
        </p:nvGraphicFramePr>
        <p:xfrm>
          <a:off x="665697" y="1882311"/>
          <a:ext cx="3211807" cy="179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2022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283152"/>
              </p:ext>
            </p:extLst>
          </p:nvPr>
        </p:nvGraphicFramePr>
        <p:xfrm>
          <a:off x="1079580" y="4514456"/>
          <a:ext cx="3370421" cy="166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193869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50939" y="220196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99,0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68272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103,5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50939" y="3193436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212,4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65992"/>
              </p:ext>
            </p:extLst>
          </p:nvPr>
        </p:nvGraphicFramePr>
        <p:xfrm>
          <a:off x="5289759" y="1400273"/>
          <a:ext cx="4497840" cy="2279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79941"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ru-ID" sz="900" b="1" i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23353">
                <a:tc rowSpan="2">
                  <a:txBody>
                    <a:bodyPr/>
                    <a:lstStyle/>
                    <a:p>
                      <a:r>
                        <a:rPr lang="ru-RU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коммерческих и некоммерческих организаций Майминского</a:t>
                      </a:r>
                      <a:r>
                        <a:rPr lang="ru-RU" sz="900" b="1" i="0" baseline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района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63,9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526499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36,2</a:t>
                      </a:r>
                      <a:r>
                        <a:rPr lang="en-US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9498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работников коммерческих и некоммерческих организаций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Республике</a:t>
                      </a:r>
                      <a:r>
                        <a:rPr lang="ru-RU" sz="900" b="1" i="0" baseline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Алтай</a:t>
                      </a:r>
                      <a:endParaRPr lang="ru-ID" sz="900" b="0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ID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46,0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54,4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715822" y="4329790"/>
            <a:ext cx="10052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0,35%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654926" y="4796733"/>
            <a:ext cx="137392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ровень регистрируемой безработицы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654926" y="550098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46417" y="4106407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787414" y="5801267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 «Майминский район»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650473" y="5765981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 «Майминский район»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79493" y="2773258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7591" y="5140640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21196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редняя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81042" y="3214845"/>
            <a:ext cx="2482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наиболее увлажненных районов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среднем выпадает 700-750 мм.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949819" y="2751446"/>
            <a:ext cx="15176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Керамзитное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сырье 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Песчано-гравийные материалы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40842" y="2662469"/>
            <a:ext cx="181892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облицовочные камни</a:t>
            </a:r>
          </a:p>
          <a:p>
            <a:endParaRPr lang="ru-RU" sz="9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Карбонатные породы для производства строительной извести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190,2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83,28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1,25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4558" y="5083151"/>
            <a:ext cx="3414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оподзоленные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выщелоченные черноземы, а также лугово-черноземные и черноземно-луговые 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растениеводства, садоводства и животноводства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419827" y="5288884"/>
            <a:ext cx="360000" cy="36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21510" y="5279552"/>
            <a:ext cx="1471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73,86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620993" y="2448372"/>
            <a:ext cx="2196000" cy="377942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665677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805796" y="494688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825154" y="416899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41733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543160" y="2454855"/>
            <a:ext cx="2196000" cy="38101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42618" y="270971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42618" y="318600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798717" y="480769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11024" y="521226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38352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42618" y="429107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454854"/>
            <a:ext cx="2196000" cy="381753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230215" y="2730427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224437" y="367552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254431" y="4653810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96401" y="2454854"/>
            <a:ext cx="2196000" cy="381832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513846" y="276197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513846" y="3536106"/>
            <a:ext cx="15743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Крытая ледовая арена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РА «Спортивная школа «АТЛАНТ»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513846" y="4605098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16923" y="2780521"/>
            <a:ext cx="687669" cy="687669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80945" y="5450655"/>
            <a:ext cx="648756" cy="648756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1582615" y="831979"/>
            <a:ext cx="2831794" cy="1480755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5587845" y="822268"/>
            <a:ext cx="2817462" cy="1469979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1582612" y="2448232"/>
            <a:ext cx="2831795" cy="1206173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1575815" y="3812593"/>
            <a:ext cx="2838592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5622024" y="3772435"/>
            <a:ext cx="2861484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1559609" y="5172798"/>
            <a:ext cx="2854797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5646339" y="5104405"/>
            <a:ext cx="2927092" cy="1277445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1740345" y="1030660"/>
            <a:ext cx="141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98,7 / 135,8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1758164" y="2550088"/>
            <a:ext cx="23848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65 875 / 190 419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м.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1711354" y="2912492"/>
            <a:ext cx="14404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введенного жилья в МО по отношению к РА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5723788" y="1033743"/>
            <a:ext cx="197889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D16DF49-3F4A-8A97-F57C-FCA60C3FE27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5622024" y="2418862"/>
            <a:ext cx="2827068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5753819" y="2529131"/>
            <a:ext cx="122138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 / 289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</a:t>
            </a:r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5773856" y="2887578"/>
            <a:ext cx="190721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автомобильных дорог с твердым покрытием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1858379" y="3946276"/>
            <a:ext cx="1140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/ 2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парка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1774002" y="4336986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5803759" y="3901010"/>
            <a:ext cx="16441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2 100 /2 371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5803759" y="4231317"/>
            <a:ext cx="190721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возраста, зачисленных в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ДОО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1740345" y="5287117"/>
            <a:ext cx="124382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/ 20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клубов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1707083" y="5635820"/>
            <a:ext cx="18098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5830894" y="5276234"/>
            <a:ext cx="12789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/ 16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5830894" y="5629690"/>
            <a:ext cx="221424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муниципальных общеобразовательных учреждений, соответствующих требованиям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765118" y="1251879"/>
            <a:ext cx="530137" cy="530137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673717" y="2679448"/>
            <a:ext cx="542362" cy="542362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580945" y="4105067"/>
            <a:ext cx="623647" cy="623647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1" t="52344" r="62341" b="20348"/>
          <a:stretch/>
        </p:blipFill>
        <p:spPr>
          <a:xfrm>
            <a:off x="7831490" y="5337837"/>
            <a:ext cx="573817" cy="416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«МАЙМИНСКИЙ РАЙОН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7575" y="1364874"/>
            <a:ext cx="1968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водопроводных сетей, соответствующих требованиям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97" y="1144015"/>
            <a:ext cx="763176" cy="7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489" y="3938367"/>
            <a:ext cx="688076" cy="6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4575" y="460666"/>
            <a:ext cx="2350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67530" y="1429788"/>
            <a:ext cx="21796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года: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солнечных – 87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снегопадных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67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дождливых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126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пасмурных – 86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27438</TotalTime>
  <Words>2855</Words>
  <Application>Microsoft Office PowerPoint</Application>
  <PresentationFormat>Лист A4 (210x297 мм)</PresentationFormat>
  <Paragraphs>755</Paragraphs>
  <Slides>31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Admin</cp:lastModifiedBy>
  <cp:revision>350</cp:revision>
  <cp:lastPrinted>2024-11-25T04:41:48Z</cp:lastPrinted>
  <dcterms:created xsi:type="dcterms:W3CDTF">2023-11-22T14:19:10Z</dcterms:created>
  <dcterms:modified xsi:type="dcterms:W3CDTF">2024-11-27T04:59:20Z</dcterms:modified>
</cp:coreProperties>
</file>