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9" r:id="rId3"/>
    <p:sldId id="272" r:id="rId4"/>
    <p:sldId id="273" r:id="rId5"/>
    <p:sldId id="270" r:id="rId6"/>
    <p:sldId id="271" r:id="rId7"/>
    <p:sldId id="277" r:id="rId8"/>
    <p:sldId id="276" r:id="rId9"/>
    <p:sldId id="278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CCFFFF"/>
    <a:srgbClr val="33CCCC"/>
    <a:srgbClr val="66FFFF"/>
    <a:srgbClr val="CCCCFF"/>
    <a:srgbClr val="6699FF"/>
    <a:srgbClr val="9999FF"/>
    <a:srgbClr val="0099CC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1075</c:v>
                </c:pt>
                <c:pt idx="1">
                  <c:v>1123</c:v>
                </c:pt>
                <c:pt idx="2">
                  <c:v>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0-4854-9864-09282C2D2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458264"/>
        <c:axId val="324458920"/>
      </c:barChart>
      <c:catAx>
        <c:axId val="32445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458920"/>
        <c:crosses val="autoZero"/>
        <c:auto val="1"/>
        <c:lblAlgn val="ctr"/>
        <c:lblOffset val="100"/>
        <c:noMultiLvlLbl val="0"/>
      </c:catAx>
      <c:valAx>
        <c:axId val="324458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445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371088089170132"/>
          <c:w val="1"/>
          <c:h val="0.52273307085164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</c:v>
                </c:pt>
                <c:pt idx="1">
                  <c:v>100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8-4C3A-AD01-4A2F05169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377592"/>
        <c:axId val="688377920"/>
      </c:barChart>
      <c:catAx>
        <c:axId val="68837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8377920"/>
        <c:crosses val="autoZero"/>
        <c:auto val="1"/>
        <c:lblAlgn val="ctr"/>
        <c:lblOffset val="100"/>
        <c:noMultiLvlLbl val="0"/>
      </c:catAx>
      <c:valAx>
        <c:axId val="68837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837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87978553039904E-3"/>
          <c:y val="7.7367035307390808E-2"/>
          <c:w val="0.96365601072348006"/>
          <c:h val="0.68877983047481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3-423F-8034-CC5F225DC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377592"/>
        <c:axId val="688377920"/>
      </c:barChart>
      <c:catAx>
        <c:axId val="68837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8377920"/>
        <c:crosses val="autoZero"/>
        <c:auto val="1"/>
        <c:lblAlgn val="ctr"/>
        <c:lblOffset val="100"/>
        <c:noMultiLvlLbl val="0"/>
      </c:catAx>
      <c:valAx>
        <c:axId val="68837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837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9111671327916429"/>
          <c:y val="4.99560305881217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74851201352825"/>
          <c:y val="0.10926870583831742"/>
          <c:w val="0.54401773596842939"/>
          <c:h val="0.342757930751571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5A-4104-89D1-3B0D6BFE80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5A-4104-89D1-3B0D6BFE80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5A-4104-89D1-3B0D6BFE801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5A-4104-89D1-3B0D6BFE801A}"/>
              </c:ext>
            </c:extLst>
          </c:dPt>
          <c:dPt>
            <c:idx val="4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5A-4104-89D1-3B0D6BFE801A}"/>
              </c:ext>
            </c:extLst>
          </c:dPt>
          <c:dPt>
            <c:idx val="5"/>
            <c:bubble3D val="0"/>
            <c:spPr>
              <a:solidFill>
                <a:srgbClr val="00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5A-4104-89D1-3B0D6BFE801A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05A-4104-89D1-3B0D6BFE801A}"/>
              </c:ext>
            </c:extLst>
          </c:dPt>
          <c:dPt>
            <c:idx val="7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05A-4104-89D1-3B0D6BFE801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05A-4104-89D1-3B0D6BFE801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05A-4104-89D1-3B0D6BFE801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05A-4104-89D1-3B0D6BFE801A}"/>
              </c:ext>
            </c:extLst>
          </c:dPt>
          <c:dPt>
            <c:idx val="1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05A-4104-89D1-3B0D6BFE80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 БЕЗОПАСНОСТЬ И ПРАВООХРАНИТ ДЕЯТЕЛЬНОСТЬ</c:v>
                </c:pt>
                <c:pt idx="3">
                  <c:v>НАЦИОНАЛЬНАЯ ОБОРОНА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МУНИЦИП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0.00000</c:formatCode>
                <c:ptCount val="12"/>
                <c:pt idx="0">
                  <c:v>281183.98304000002</c:v>
                </c:pt>
                <c:pt idx="1">
                  <c:v>150.62</c:v>
                </c:pt>
                <c:pt idx="2">
                  <c:v>12512.47373</c:v>
                </c:pt>
                <c:pt idx="3">
                  <c:v>169731.85349999997</c:v>
                </c:pt>
                <c:pt idx="4">
                  <c:v>193895.75364000001</c:v>
                </c:pt>
                <c:pt idx="5">
                  <c:v>1526186.2122299999</c:v>
                </c:pt>
                <c:pt idx="6">
                  <c:v>142879.67905999999</c:v>
                </c:pt>
                <c:pt idx="7">
                  <c:v>109820.62304000001</c:v>
                </c:pt>
                <c:pt idx="8">
                  <c:v>394482.59288000001</c:v>
                </c:pt>
                <c:pt idx="9">
                  <c:v>8787.1741399999992</c:v>
                </c:pt>
                <c:pt idx="10">
                  <c:v>9900</c:v>
                </c:pt>
                <c:pt idx="11">
                  <c:v>29675.251999999997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05A-4104-89D1-3B0D6BFE80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3842517794543961E-2"/>
          <c:y val="0.48152225189743603"/>
          <c:w val="0.96303748382623444"/>
          <c:h val="0.50444142718805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 formatCode="General">
                  <c:v>9.4</c:v>
                </c:pt>
                <c:pt idx="1">
                  <c:v>10</c:v>
                </c:pt>
                <c:pt idx="2" formatCode="General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5-4C28-8C6D-D5F6B7153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458264"/>
        <c:axId val="324458920"/>
      </c:barChart>
      <c:catAx>
        <c:axId val="32445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458920"/>
        <c:crosses val="autoZero"/>
        <c:auto val="1"/>
        <c:lblAlgn val="ctr"/>
        <c:lblOffset val="100"/>
        <c:noMultiLvlLbl val="0"/>
      </c:catAx>
      <c:valAx>
        <c:axId val="324458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445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122</c:v>
                </c:pt>
                <c:pt idx="1">
                  <c:v>124.4</c:v>
                </c:pt>
                <c:pt idx="2">
                  <c:v>127.5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5-466D-BED5-95D0A2881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458264"/>
        <c:axId val="324458920"/>
      </c:barChart>
      <c:catAx>
        <c:axId val="32445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458920"/>
        <c:crosses val="autoZero"/>
        <c:auto val="1"/>
        <c:lblAlgn val="ctr"/>
        <c:lblOffset val="100"/>
        <c:noMultiLvlLbl val="0"/>
      </c:catAx>
      <c:valAx>
        <c:axId val="324458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2445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00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30.2</c:v>
                </c:pt>
                <c:pt idx="1">
                  <c:v>29.2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E-4204-9705-4728DD2A6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458264"/>
        <c:axId val="324458920"/>
      </c:barChart>
      <c:catAx>
        <c:axId val="32445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4458920"/>
        <c:crosses val="autoZero"/>
        <c:auto val="1"/>
        <c:lblAlgn val="ctr"/>
        <c:lblOffset val="100"/>
        <c:noMultiLvlLbl val="0"/>
      </c:catAx>
      <c:valAx>
        <c:axId val="324458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445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9-41A4-B891-BA69D8359A2F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9-41A4-B891-BA69D8359A2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9-41A4-B891-BA69D8359A2F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99-41A4-B891-BA69D8359A2F}"/>
              </c:ext>
            </c:extLst>
          </c:dPt>
          <c:dPt>
            <c:idx val="4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99-41A4-B891-BA69D8359A2F}"/>
              </c:ext>
            </c:extLst>
          </c:dPt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94029.4</c:v>
                </c:pt>
                <c:pt idx="1">
                  <c:v>468671.67</c:v>
                </c:pt>
                <c:pt idx="2">
                  <c:v>761678</c:v>
                </c:pt>
                <c:pt idx="3">
                  <c:v>95324.72</c:v>
                </c:pt>
                <c:pt idx="4">
                  <c:v>59974.31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99-41A4-B891-BA69D8359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32595312812374"/>
          <c:y val="6.6578893640080974E-2"/>
          <c:w val="0.28149924730652037"/>
          <c:h val="0.9334211063599190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60300464191968E-2"/>
          <c:y val="2.4634435643506741E-2"/>
          <c:w val="0.95324444971748057"/>
          <c:h val="0.72298061147692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Безвозмездые поступления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1420</c:v>
                </c:pt>
                <c:pt idx="1">
                  <c:v>933</c:v>
                </c:pt>
                <c:pt idx="2">
                  <c:v>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5-46C7-931D-7B8A56F6C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377592"/>
        <c:axId val="688377920"/>
      </c:barChart>
      <c:catAx>
        <c:axId val="68837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8377920"/>
        <c:crosses val="autoZero"/>
        <c:auto val="1"/>
        <c:lblAlgn val="ctr"/>
        <c:lblOffset val="100"/>
        <c:noMultiLvlLbl val="0"/>
      </c:catAx>
      <c:valAx>
        <c:axId val="68837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837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67773531453913E-3"/>
          <c:y val="8.7844756084772102E-2"/>
          <c:w val="0.9754458929856834"/>
          <c:h val="0.70665535355076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</c:v>
                </c:pt>
                <c:pt idx="1">
                  <c:v>75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8-439A-B1CF-1B358D079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377592"/>
        <c:axId val="688377920"/>
      </c:barChart>
      <c:catAx>
        <c:axId val="68837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8377920"/>
        <c:crosses val="autoZero"/>
        <c:auto val="1"/>
        <c:lblAlgn val="ctr"/>
        <c:lblOffset val="100"/>
        <c:noMultiLvlLbl val="0"/>
      </c:catAx>
      <c:valAx>
        <c:axId val="68837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837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88242256714731E-2"/>
          <c:y val="3.3331302506837718E-2"/>
          <c:w val="0.96917778509300978"/>
          <c:h val="0.72985850988752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469</c:v>
                </c:pt>
                <c:pt idx="1">
                  <c:v>163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3-4A69-BF06-A5512FD65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377592"/>
        <c:axId val="688377920"/>
      </c:barChart>
      <c:catAx>
        <c:axId val="68837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8377920"/>
        <c:crosses val="autoZero"/>
        <c:auto val="1"/>
        <c:lblAlgn val="ctr"/>
        <c:lblOffset val="100"/>
        <c:noMultiLvlLbl val="0"/>
      </c:catAx>
      <c:valAx>
        <c:axId val="68837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837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42835556002279E-2"/>
          <c:y val="8.9211525528728075E-2"/>
          <c:w val="0.98565716444399776"/>
          <c:h val="0.71128386307483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762</c:v>
                </c:pt>
                <c:pt idx="1">
                  <c:v>595</c:v>
                </c:pt>
                <c:pt idx="2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4-4C72-9D9A-597D384AC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377592"/>
        <c:axId val="688377920"/>
      </c:barChart>
      <c:catAx>
        <c:axId val="68837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8377920"/>
        <c:crosses val="autoZero"/>
        <c:auto val="1"/>
        <c:lblAlgn val="ctr"/>
        <c:lblOffset val="100"/>
        <c:noMultiLvlLbl val="0"/>
      </c:catAx>
      <c:valAx>
        <c:axId val="68837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837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DB0530-4123-46AF-848D-5698A6D48C1A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AC5B93-CA34-49DE-A280-558E83BB83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829DBF-96C5-4878-A890-E6273A3D0B54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4F3E57-140F-42E5-ACA7-3B197A5F54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4F3E57-140F-42E5-ACA7-3B197A5F54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3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3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smtClean="0"/>
              <a:t>Образец подзаголовка</a:t>
            </a:r>
            <a:endParaRPr kumimoji="0" lang="ru-RU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A7ACA-7935-4895-8B9E-E47506CAC257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2031D2-F4FD-45AD-840E-F2839D4A2736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914402"/>
            <a:ext cx="6121400" cy="5211763"/>
          </a:xfrm>
        </p:spPr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73BC88-3574-4CAD-B3F3-484C4C811962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97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39EE9-584C-4EEB-8971-8A7DFBCD9D6F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DF134-5B2E-424E-AEE6-E2EEC9D04796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2546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783580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7AC62-E05A-4E44-AA60-EE114FCF475C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 hasCustomPrompt="1"/>
          </p:nvPr>
        </p:nvSpPr>
        <p:spPr>
          <a:xfrm>
            <a:off x="1144848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Образец текста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769260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E5D87F-0A0A-4993-85B7-C9CF412B6E7A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8FA9C7-63EB-45F3-AAA7-0CB26F4591BB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86383-7918-4945-973F-7CED63D7E034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 hasCustomPrompt="1"/>
          </p:nvPr>
        </p:nvSpPr>
        <p:spPr>
          <a:xfrm>
            <a:off x="5084956" y="1676400"/>
            <a:ext cx="5087744" cy="4572000"/>
          </a:xfrm>
        </p:spPr>
        <p:txBody>
          <a:bodyPr tIns="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rtl="0" eaLnBrk="1" latinLnBrk="0" hangingPunct="1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 rtlCol="0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30EDAE-FC7A-494B-A7B7-0F04412F7218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rtlCol="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smtClean="0"/>
              <a:t>Вставка рисунка</a:t>
            </a:r>
            <a:endParaRPr kumimoji="0"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rtlCol="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83CF1-5263-4D7A-88AA-40530AFC9FA2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kumimoji="0"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dirty="0" smtClean="0"/>
              <a:t>Образец текста</a:t>
            </a:r>
          </a:p>
          <a:p>
            <a:pPr lvl="1" rtl="0" eaLnBrk="1" latinLnBrk="0" hangingPunct="1"/>
            <a:r>
              <a:rPr lang="ru-RU" dirty="0" smtClean="0"/>
              <a:t>Второй уровень</a:t>
            </a:r>
          </a:p>
          <a:p>
            <a:pPr lvl="2" rtl="0" eaLnBrk="1" latinLnBrk="0" hangingPunct="1"/>
            <a:r>
              <a:rPr lang="ru-RU" dirty="0" smtClean="0"/>
              <a:t>Третий уровень</a:t>
            </a:r>
          </a:p>
          <a:p>
            <a:pPr lvl="3" rtl="0" eaLnBrk="1" latinLnBrk="0" hangingPunct="1"/>
            <a:r>
              <a:rPr lang="ru-RU" dirty="0" smtClean="0"/>
              <a:t>Четвертый уровень</a:t>
            </a:r>
          </a:p>
          <a:p>
            <a:pPr lvl="4" rtl="0" eaLnBrk="1" latinLnBrk="0" hangingPunct="1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3C35D7AE-9D19-48D8-A69E-B28B42572CE2}" type="datetime1">
              <a:rPr lang="ru-RU" smtClean="0"/>
              <a:t>29.01.2026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66262" y="4444636"/>
            <a:ext cx="4998721" cy="2004059"/>
          </a:xfrm>
        </p:spPr>
        <p:txBody>
          <a:bodyPr rtlCol="0">
            <a:normAutofit/>
          </a:bodyPr>
          <a:lstStyle/>
          <a:p>
            <a:pPr marR="0" lvl="0" algn="ctr">
              <a:spcBef>
                <a:spcPts val="0"/>
              </a:spcBef>
              <a:buClrTx/>
              <a:buSzTx/>
            </a:pPr>
            <a:r>
              <a:rPr lang="ru-RU" altLang="ru-RU" sz="4000" b="1" cap="all" dirty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cap="all" dirty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br>
              <a:rPr lang="ru-RU" altLang="ru-RU" sz="4000" b="1" cap="all" dirty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cap="all" dirty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8151" y="353683"/>
            <a:ext cx="6875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Майминского районного Совета депутатов 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муниципального образования «Майминский район» на 2026 год и плановый период 2027 и 2028 годов»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35" y="133556"/>
            <a:ext cx="1104599" cy="1374374"/>
          </a:xfrm>
          <a:prstGeom prst="rect">
            <a:avLst/>
          </a:prstGeom>
        </p:spPr>
      </p:pic>
      <p:pic>
        <p:nvPicPr>
          <p:cNvPr id="8" name="Рисунок 7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-1314" r="18839" b="-1"/>
          <a:stretch/>
        </p:blipFill>
        <p:spPr bwMode="auto">
          <a:xfrm>
            <a:off x="497069" y="3601979"/>
            <a:ext cx="1784578" cy="2846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Picture backgroun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t="11530" r="7018" b="30072"/>
          <a:stretch/>
        </p:blipFill>
        <p:spPr bwMode="auto">
          <a:xfrm>
            <a:off x="497068" y="434379"/>
            <a:ext cx="1784578" cy="260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avatars.mds.yandex.net/i?id=2a0000019a31e3836bacfc4347591042997d-215587-fast-images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30" y="4444636"/>
            <a:ext cx="2998470" cy="2004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1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35" y="133556"/>
            <a:ext cx="1104599" cy="13743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2BCBD05-1ED1-449C-8368-DCDCD5A7D7E3}"/>
              </a:ext>
            </a:extLst>
          </p:cNvPr>
          <p:cNvGrpSpPr/>
          <p:nvPr/>
        </p:nvGrpSpPr>
        <p:grpSpPr>
          <a:xfrm>
            <a:off x="61958" y="526969"/>
            <a:ext cx="3708392" cy="1914565"/>
            <a:chOff x="1234105" y="2146500"/>
            <a:chExt cx="4185000" cy="20475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EFEDCD5D-0380-41E1-8BDC-466193DDA0F2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9F038620-031E-41E8-8F10-DFE9C1923A85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5" name="Прямоугольник: скругленные углы 54">
              <a:extLst>
                <a:ext uri="{FF2B5EF4-FFF2-40B4-BE49-F238E27FC236}">
                  <a16:creationId xmlns:a16="http://schemas.microsoft.com/office/drawing/2014/main" id="{70B9D43B-4AA8-4D46-95CB-AB5EAA03AD6D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6" name="Полилиния: фигура 55">
              <a:extLst>
                <a:ext uri="{FF2B5EF4-FFF2-40B4-BE49-F238E27FC236}">
                  <a16:creationId xmlns:a16="http://schemas.microsoft.com/office/drawing/2014/main" id="{E6AC372D-74C3-43D6-8F19-69374BC9182A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84BEB883-41B2-4BA7-A722-1AFB4702996B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8" name="Полилиния: фигура 57">
              <a:extLst>
                <a:ext uri="{FF2B5EF4-FFF2-40B4-BE49-F238E27FC236}">
                  <a16:creationId xmlns:a16="http://schemas.microsoft.com/office/drawing/2014/main" id="{94B274B7-E647-4668-B6A5-1060EFF605E6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7D47CD5-55C5-4C23-A350-2403F03411FD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9520C18-07E1-431F-AB49-E352B056253D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8CE56C12-B065-45CC-B4FC-023F791049B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4402F80-F520-43A7-AFFB-8B97870A527D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178B493-DFCC-4B70-90FC-D8330ADC3047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14" name="Полилиния: фигура 63">
              <a:extLst>
                <a:ext uri="{FF2B5EF4-FFF2-40B4-BE49-F238E27FC236}">
                  <a16:creationId xmlns:a16="http://schemas.microsoft.com/office/drawing/2014/main" id="{BD106CD4-6D7E-45A7-BE88-D651876E24E0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869602" y="91742"/>
            <a:ext cx="7964872" cy="307777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889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cap="all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</a:t>
            </a:r>
            <a:r>
              <a:rPr lang="ru-RU" altLang="ru-RU" sz="1400" b="1" cap="all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ПОНЯТИЯ И ТЕРМИНЫ (ГЛОССАРИЙ</a:t>
            </a:r>
            <a:r>
              <a:rPr lang="ru-RU" altLang="ru-RU" sz="1400" b="1" cap="all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sz="1400" b="1" cap="all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086" y="1042559"/>
            <a:ext cx="3408646" cy="76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МО «Майминский район»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расходных обязательств МО «Майминский район»</a:t>
            </a:r>
            <a:endParaRPr lang="ru-RU" sz="11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35887" y="619534"/>
            <a:ext cx="359906" cy="35990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08A661D-7113-4CC3-8BF9-A1111CC240C3}"/>
              </a:ext>
            </a:extLst>
          </p:cNvPr>
          <p:cNvGrpSpPr/>
          <p:nvPr/>
        </p:nvGrpSpPr>
        <p:grpSpPr>
          <a:xfrm>
            <a:off x="3965073" y="526969"/>
            <a:ext cx="3905340" cy="1914565"/>
            <a:chOff x="1234105" y="2146500"/>
            <a:chExt cx="4185000" cy="20475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C160837-08C0-4A2D-A98F-42BF47AE45E7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5AA683C-4B94-4FBE-B610-D4BCF471B808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3" name="Прямоугольник: скругленные углы 2">
              <a:extLst>
                <a:ext uri="{FF2B5EF4-FFF2-40B4-BE49-F238E27FC236}">
                  <a16:creationId xmlns:a16="http://schemas.microsoft.com/office/drawing/2014/main" id="{7694FF4D-E5B5-4D8A-A82D-ED72723F4817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4" name="Полилиния: фигура 5">
              <a:extLst>
                <a:ext uri="{FF2B5EF4-FFF2-40B4-BE49-F238E27FC236}">
                  <a16:creationId xmlns:a16="http://schemas.microsoft.com/office/drawing/2014/main" id="{27B539DF-A9E5-4882-8C7F-239C49028D43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15DFB76-CDE0-49B6-92C5-3DC96CDCCE2B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6" name="Полилиния: фигура 17">
              <a:extLst>
                <a:ext uri="{FF2B5EF4-FFF2-40B4-BE49-F238E27FC236}">
                  <a16:creationId xmlns:a16="http://schemas.microsoft.com/office/drawing/2014/main" id="{99A438CA-E12A-47DB-A95F-8634F3FAA1E2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F4E3EB0-425D-4B56-846B-CDCDFD72004C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2CF6BF3-1342-4C0D-B09E-5EA3C438D10B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12B6F99-829D-4E07-AC8B-1F00E26EC02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953E215-17EC-4269-A436-64CCA7E06E79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0A8F4016-3046-45F9-B1D8-9D8D8FA7B8FB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32" name="Полилиния: фигура 28">
              <a:extLst>
                <a:ext uri="{FF2B5EF4-FFF2-40B4-BE49-F238E27FC236}">
                  <a16:creationId xmlns:a16="http://schemas.microsoft.com/office/drawing/2014/main" id="{9308B964-83DB-4152-8A16-B55F0173BF3D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08A661D-7113-4CC3-8BF9-A1111CC240C3}"/>
              </a:ext>
            </a:extLst>
          </p:cNvPr>
          <p:cNvGrpSpPr/>
          <p:nvPr/>
        </p:nvGrpSpPr>
        <p:grpSpPr>
          <a:xfrm>
            <a:off x="61958" y="2587523"/>
            <a:ext cx="3708393" cy="2000643"/>
            <a:chOff x="1234105" y="2146500"/>
            <a:chExt cx="4185000" cy="204750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C160837-08C0-4A2D-A98F-42BF47AE45E7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5AA683C-4B94-4FBE-B610-D4BCF471B808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36" name="Прямоугольник: скругленные углы 2">
              <a:extLst>
                <a:ext uri="{FF2B5EF4-FFF2-40B4-BE49-F238E27FC236}">
                  <a16:creationId xmlns:a16="http://schemas.microsoft.com/office/drawing/2014/main" id="{7694FF4D-E5B5-4D8A-A82D-ED72723F4817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37" name="Полилиния: фигура 5">
              <a:extLst>
                <a:ext uri="{FF2B5EF4-FFF2-40B4-BE49-F238E27FC236}">
                  <a16:creationId xmlns:a16="http://schemas.microsoft.com/office/drawing/2014/main" id="{27B539DF-A9E5-4882-8C7F-239C49028D43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B15DFB76-CDE0-49B6-92C5-3DC96CDCCE2B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39" name="Полилиния: фигура 17">
              <a:extLst>
                <a:ext uri="{FF2B5EF4-FFF2-40B4-BE49-F238E27FC236}">
                  <a16:creationId xmlns:a16="http://schemas.microsoft.com/office/drawing/2014/main" id="{99A438CA-E12A-47DB-A95F-8634F3FAA1E2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F4E3EB0-425D-4B56-846B-CDCDFD72004C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2CF6BF3-1342-4C0D-B09E-5EA3C438D10B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312B6F99-829D-4E07-AC8B-1F00E26EC02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6953E215-17EC-4269-A436-64CCA7E06E79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A8F4016-3046-45F9-B1D8-9D8D8FA7B8FB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45" name="Полилиния: фигура 28">
              <a:extLst>
                <a:ext uri="{FF2B5EF4-FFF2-40B4-BE49-F238E27FC236}">
                  <a16:creationId xmlns:a16="http://schemas.microsoft.com/office/drawing/2014/main" id="{9308B964-83DB-4152-8A16-B55F0173BF3D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08A661D-7113-4CC3-8BF9-A1111CC240C3}"/>
              </a:ext>
            </a:extLst>
          </p:cNvPr>
          <p:cNvGrpSpPr/>
          <p:nvPr/>
        </p:nvGrpSpPr>
        <p:grpSpPr>
          <a:xfrm>
            <a:off x="8096503" y="4698262"/>
            <a:ext cx="3857422" cy="1900120"/>
            <a:chOff x="1234105" y="2146500"/>
            <a:chExt cx="4185000" cy="20475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C160837-08C0-4A2D-A98F-42BF47AE45E7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15AA683C-4B94-4FBE-B610-D4BCF471B808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49" name="Прямоугольник: скругленные углы 2">
              <a:extLst>
                <a:ext uri="{FF2B5EF4-FFF2-40B4-BE49-F238E27FC236}">
                  <a16:creationId xmlns:a16="http://schemas.microsoft.com/office/drawing/2014/main" id="{7694FF4D-E5B5-4D8A-A82D-ED72723F4817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50" name="Полилиния: фигура 5">
              <a:extLst>
                <a:ext uri="{FF2B5EF4-FFF2-40B4-BE49-F238E27FC236}">
                  <a16:creationId xmlns:a16="http://schemas.microsoft.com/office/drawing/2014/main" id="{27B539DF-A9E5-4882-8C7F-239C49028D43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B15DFB76-CDE0-49B6-92C5-3DC96CDCCE2B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52" name="Полилиния: фигура 17">
              <a:extLst>
                <a:ext uri="{FF2B5EF4-FFF2-40B4-BE49-F238E27FC236}">
                  <a16:creationId xmlns:a16="http://schemas.microsoft.com/office/drawing/2014/main" id="{99A438CA-E12A-47DB-A95F-8634F3FAA1E2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3F4E3EB0-425D-4B56-846B-CDCDFD72004C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A2CF6BF3-1342-4C0D-B09E-5EA3C438D10B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12B6F99-829D-4E07-AC8B-1F00E26EC02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6953E215-17EC-4269-A436-64CCA7E06E79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A8F4016-3046-45F9-B1D8-9D8D8FA7B8FB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58" name="Полилиния: фигура 28">
              <a:extLst>
                <a:ext uri="{FF2B5EF4-FFF2-40B4-BE49-F238E27FC236}">
                  <a16:creationId xmlns:a16="http://schemas.microsoft.com/office/drawing/2014/main" id="{9308B964-83DB-4152-8A16-B55F0173BF3D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2BCBD05-1ED1-449C-8368-DCDCD5A7D7E3}"/>
              </a:ext>
            </a:extLst>
          </p:cNvPr>
          <p:cNvGrpSpPr/>
          <p:nvPr/>
        </p:nvGrpSpPr>
        <p:grpSpPr>
          <a:xfrm>
            <a:off x="8096503" y="2585071"/>
            <a:ext cx="3827943" cy="1923855"/>
            <a:chOff x="1234105" y="2146500"/>
            <a:chExt cx="4185000" cy="204750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EFEDCD5D-0380-41E1-8BDC-466193DDA0F2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9F038620-031E-41E8-8F10-DFE9C1923A85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75" name="Прямоугольник: скругленные углы 54">
              <a:extLst>
                <a:ext uri="{FF2B5EF4-FFF2-40B4-BE49-F238E27FC236}">
                  <a16:creationId xmlns:a16="http://schemas.microsoft.com/office/drawing/2014/main" id="{70B9D43B-4AA8-4D46-95CB-AB5EAA03AD6D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76" name="Полилиния: фигура 55">
              <a:extLst>
                <a:ext uri="{FF2B5EF4-FFF2-40B4-BE49-F238E27FC236}">
                  <a16:creationId xmlns:a16="http://schemas.microsoft.com/office/drawing/2014/main" id="{E6AC372D-74C3-43D6-8F19-69374BC9182A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1B9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4BEB883-41B2-4BA7-A722-1AFB4702996B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78" name="Полилиния: фигура 57">
              <a:extLst>
                <a:ext uri="{FF2B5EF4-FFF2-40B4-BE49-F238E27FC236}">
                  <a16:creationId xmlns:a16="http://schemas.microsoft.com/office/drawing/2014/main" id="{94B274B7-E647-4668-B6A5-1060EFF605E6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57D47CD5-55C5-4C23-A350-2403F03411FD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99520C18-07E1-431F-AB49-E352B056253D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8CE56C12-B065-45CC-B4FC-023F791049B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54402F80-F520-43A7-AFFB-8B97870A527D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8178B493-DFCC-4B70-90FC-D8330ADC3047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84" name="Полилиния: фигура 63">
              <a:extLst>
                <a:ext uri="{FF2B5EF4-FFF2-40B4-BE49-F238E27FC236}">
                  <a16:creationId xmlns:a16="http://schemas.microsoft.com/office/drawing/2014/main" id="{BD106CD4-6D7E-45A7-BE88-D651876E24E0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02BCBD05-1ED1-449C-8368-DCDCD5A7D7E3}"/>
              </a:ext>
            </a:extLst>
          </p:cNvPr>
          <p:cNvGrpSpPr/>
          <p:nvPr/>
        </p:nvGrpSpPr>
        <p:grpSpPr>
          <a:xfrm>
            <a:off x="4031473" y="4700636"/>
            <a:ext cx="3838941" cy="1897747"/>
            <a:chOff x="1234105" y="2146500"/>
            <a:chExt cx="4185000" cy="2047500"/>
          </a:xfrm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FEDCD5D-0380-41E1-8BDC-466193DDA0F2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9F038620-031E-41E8-8F10-DFE9C1923A85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88" name="Прямоугольник: скругленные углы 54">
              <a:extLst>
                <a:ext uri="{FF2B5EF4-FFF2-40B4-BE49-F238E27FC236}">
                  <a16:creationId xmlns:a16="http://schemas.microsoft.com/office/drawing/2014/main" id="{70B9D43B-4AA8-4D46-95CB-AB5EAA03AD6D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89" name="Полилиния: фигура 55">
              <a:extLst>
                <a:ext uri="{FF2B5EF4-FFF2-40B4-BE49-F238E27FC236}">
                  <a16:creationId xmlns:a16="http://schemas.microsoft.com/office/drawing/2014/main" id="{E6AC372D-74C3-43D6-8F19-69374BC9182A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84BEB883-41B2-4BA7-A722-1AFB4702996B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91" name="Полилиния: фигура 57">
              <a:extLst>
                <a:ext uri="{FF2B5EF4-FFF2-40B4-BE49-F238E27FC236}">
                  <a16:creationId xmlns:a16="http://schemas.microsoft.com/office/drawing/2014/main" id="{94B274B7-E647-4668-B6A5-1060EFF605E6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57D47CD5-55C5-4C23-A350-2403F03411FD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99520C18-07E1-431F-AB49-E352B056253D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8CE56C12-B065-45CC-B4FC-023F791049B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54402F80-F520-43A7-AFFB-8B97870A527D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8178B493-DFCC-4B70-90FC-D8330ADC3047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97" name="Полилиния: фигура 63">
              <a:extLst>
                <a:ext uri="{FF2B5EF4-FFF2-40B4-BE49-F238E27FC236}">
                  <a16:creationId xmlns:a16="http://schemas.microsoft.com/office/drawing/2014/main" id="{BD106CD4-6D7E-45A7-BE88-D651876E24E0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13A5C49-0906-463C-B0E9-A0849ED9EDF8}"/>
              </a:ext>
            </a:extLst>
          </p:cNvPr>
          <p:cNvGrpSpPr/>
          <p:nvPr/>
        </p:nvGrpSpPr>
        <p:grpSpPr>
          <a:xfrm>
            <a:off x="8040154" y="518280"/>
            <a:ext cx="3827943" cy="1912287"/>
            <a:chOff x="1234105" y="2146500"/>
            <a:chExt cx="4185000" cy="2047500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CE68259F-DA26-4B0A-9E25-1EC63D5CEFEE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7EFE6962-A274-4FD7-90A1-F002FBDAC298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01" name="Прямоугольник: скругленные углы 68">
              <a:extLst>
                <a:ext uri="{FF2B5EF4-FFF2-40B4-BE49-F238E27FC236}">
                  <a16:creationId xmlns:a16="http://schemas.microsoft.com/office/drawing/2014/main" id="{4A438955-5DCE-4E7B-86F7-7B30D8E124CB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02" name="Полилиния: фигура 69">
              <a:extLst>
                <a:ext uri="{FF2B5EF4-FFF2-40B4-BE49-F238E27FC236}">
                  <a16:creationId xmlns:a16="http://schemas.microsoft.com/office/drawing/2014/main" id="{99DBA439-0046-4343-8842-937315427D9C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99EEC515-331E-4BCC-B59D-316B66CF9386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04" name="Полилиния: фигура 71">
              <a:extLst>
                <a:ext uri="{FF2B5EF4-FFF2-40B4-BE49-F238E27FC236}">
                  <a16:creationId xmlns:a16="http://schemas.microsoft.com/office/drawing/2014/main" id="{95EDAC40-EE6B-435E-9E40-E36B1414E6BE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CD2D854A-51D9-4498-9969-DB8E38FBDC0E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A886E230-EE0D-49F6-9FBE-03B592FB3A49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F946DB5F-C11B-4DE7-BDDD-1D027E1B548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A2ED4CCB-CAC6-43AD-BFE5-16F77B51A69A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981354A8-E072-4271-831A-47FC3E19011B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110" name="Полилиния: фигура 77">
              <a:extLst>
                <a:ext uri="{FF2B5EF4-FFF2-40B4-BE49-F238E27FC236}">
                  <a16:creationId xmlns:a16="http://schemas.microsoft.com/office/drawing/2014/main" id="{47B95A22-A1FE-47FC-8F9D-450CB659D9FD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613A5C49-0906-463C-B0E9-A0849ED9EDF8}"/>
              </a:ext>
            </a:extLst>
          </p:cNvPr>
          <p:cNvGrpSpPr/>
          <p:nvPr/>
        </p:nvGrpSpPr>
        <p:grpSpPr>
          <a:xfrm>
            <a:off x="3990627" y="2593901"/>
            <a:ext cx="3905341" cy="1926012"/>
            <a:chOff x="1234105" y="2146500"/>
            <a:chExt cx="4185000" cy="204750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CE68259F-DA26-4B0A-9E25-1EC63D5CEFEE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7EFE6962-A274-4FD7-90A1-F002FBDAC298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27" name="Прямоугольник: скругленные углы 68">
              <a:extLst>
                <a:ext uri="{FF2B5EF4-FFF2-40B4-BE49-F238E27FC236}">
                  <a16:creationId xmlns:a16="http://schemas.microsoft.com/office/drawing/2014/main" id="{4A438955-5DCE-4E7B-86F7-7B30D8E124CB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28" name="Полилиния: фигура 69">
              <a:extLst>
                <a:ext uri="{FF2B5EF4-FFF2-40B4-BE49-F238E27FC236}">
                  <a16:creationId xmlns:a16="http://schemas.microsoft.com/office/drawing/2014/main" id="{99DBA439-0046-4343-8842-937315427D9C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99EEC515-331E-4BCC-B59D-316B66CF9386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30" name="Полилиния: фигура 71">
              <a:extLst>
                <a:ext uri="{FF2B5EF4-FFF2-40B4-BE49-F238E27FC236}">
                  <a16:creationId xmlns:a16="http://schemas.microsoft.com/office/drawing/2014/main" id="{95EDAC40-EE6B-435E-9E40-E36B1414E6BE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CD2D854A-51D9-4498-9969-DB8E38FBDC0E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id="{A886E230-EE0D-49F6-9FBE-03B592FB3A49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F946DB5F-C11B-4DE7-BDDD-1D027E1B548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A2ED4CCB-CAC6-43AD-BFE5-16F77B51A69A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981354A8-E072-4271-831A-47FC3E19011B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136" name="Полилиния: фигура 77">
              <a:extLst>
                <a:ext uri="{FF2B5EF4-FFF2-40B4-BE49-F238E27FC236}">
                  <a16:creationId xmlns:a16="http://schemas.microsoft.com/office/drawing/2014/main" id="{47B95A22-A1FE-47FC-8F9D-450CB659D9FD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613A5C49-0906-463C-B0E9-A0849ED9EDF8}"/>
              </a:ext>
            </a:extLst>
          </p:cNvPr>
          <p:cNvGrpSpPr/>
          <p:nvPr/>
        </p:nvGrpSpPr>
        <p:grpSpPr>
          <a:xfrm>
            <a:off x="61957" y="4700637"/>
            <a:ext cx="3708394" cy="1897747"/>
            <a:chOff x="1234105" y="2146500"/>
            <a:chExt cx="4185000" cy="2047500"/>
          </a:xfrm>
        </p:grpSpPr>
        <p:sp>
          <p:nvSpPr>
            <p:cNvPr id="138" name="Овал 137">
              <a:extLst>
                <a:ext uri="{FF2B5EF4-FFF2-40B4-BE49-F238E27FC236}">
                  <a16:creationId xmlns:a16="http://schemas.microsoft.com/office/drawing/2014/main" id="{CE68259F-DA26-4B0A-9E25-1EC63D5CEFEE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7EFE6962-A274-4FD7-90A1-F002FBDAC298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40" name="Прямоугольник: скругленные углы 68">
              <a:extLst>
                <a:ext uri="{FF2B5EF4-FFF2-40B4-BE49-F238E27FC236}">
                  <a16:creationId xmlns:a16="http://schemas.microsoft.com/office/drawing/2014/main" id="{4A438955-5DCE-4E7B-86F7-7B30D8E124CB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41" name="Полилиния: фигура 69">
              <a:extLst>
                <a:ext uri="{FF2B5EF4-FFF2-40B4-BE49-F238E27FC236}">
                  <a16:creationId xmlns:a16="http://schemas.microsoft.com/office/drawing/2014/main" id="{99DBA439-0046-4343-8842-937315427D9C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99EEC515-331E-4BCC-B59D-316B66CF9386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43" name="Полилиния: фигура 71">
              <a:extLst>
                <a:ext uri="{FF2B5EF4-FFF2-40B4-BE49-F238E27FC236}">
                  <a16:creationId xmlns:a16="http://schemas.microsoft.com/office/drawing/2014/main" id="{95EDAC40-EE6B-435E-9E40-E36B1414E6BE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/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id="{CD2D854A-51D9-4498-9969-DB8E38FBDC0E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 dirty="0"/>
            </a:p>
          </p:txBody>
        </p:sp>
        <p:sp>
          <p:nvSpPr>
            <p:cNvPr id="145" name="Овал 144">
              <a:extLst>
                <a:ext uri="{FF2B5EF4-FFF2-40B4-BE49-F238E27FC236}">
                  <a16:creationId xmlns:a16="http://schemas.microsoft.com/office/drawing/2014/main" id="{A886E230-EE0D-49F6-9FBE-03B592FB3A49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id="{F946DB5F-C11B-4DE7-BDDD-1D027E1B548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                 </a:t>
              </a:r>
              <a:endParaRPr lang="ru-RU" sz="1799" dirty="0"/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A2ED4CCB-CAC6-43AD-BFE5-16F77B51A69A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9"/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981354A8-E072-4271-831A-47FC3E19011B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                       </a:t>
              </a:r>
              <a:endParaRPr lang="ru-RU" sz="1799" dirty="0"/>
            </a:p>
          </p:txBody>
        </p:sp>
        <p:sp>
          <p:nvSpPr>
            <p:cNvPr id="149" name="Полилиния: фигура 77">
              <a:extLst>
                <a:ext uri="{FF2B5EF4-FFF2-40B4-BE49-F238E27FC236}">
                  <a16:creationId xmlns:a16="http://schemas.microsoft.com/office/drawing/2014/main" id="{47B95A22-A1FE-47FC-8F9D-450CB659D9FD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9" dirty="0"/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18173" y="4821703"/>
            <a:ext cx="336377" cy="33637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27415" y="2695660"/>
            <a:ext cx="355467" cy="355467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54189" y="591131"/>
            <a:ext cx="355467" cy="35546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34474" y="599744"/>
            <a:ext cx="355467" cy="355467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66697" y="2686399"/>
            <a:ext cx="355467" cy="35546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66697" y="4800182"/>
            <a:ext cx="355467" cy="355467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71414" y="2685065"/>
            <a:ext cx="355467" cy="35546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0DBCFDD8-2C59-443E-9FA8-BAF1894C11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71414" y="4773410"/>
            <a:ext cx="355467" cy="355467"/>
          </a:xfrm>
          <a:prstGeom prst="rect">
            <a:avLst/>
          </a:prstGeom>
        </p:spPr>
      </p:pic>
      <p:sp>
        <p:nvSpPr>
          <p:cNvPr id="158" name="Прямоугольник 157"/>
          <p:cNvSpPr/>
          <p:nvPr/>
        </p:nvSpPr>
        <p:spPr>
          <a:xfrm>
            <a:off x="4139809" y="821958"/>
            <a:ext cx="3493739" cy="1446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МО «Майминский район»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свод бюджетов на территории МО «Майминский район» Республики Алтай, состоящий из бюджета муниципального района и местных бюджетов сельских поселений (без учета межбюджетных трансфертов между этими бюджетами) 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8454981" y="1010080"/>
            <a:ext cx="3137490" cy="60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средства, за исключением источников финансирования дефицита бюджета 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63804" y="3195762"/>
            <a:ext cx="2977257" cy="76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источников финансирования дефицита бюджета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4247367" y="3207164"/>
            <a:ext cx="3300369" cy="43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расходами 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8456678" y="3225588"/>
            <a:ext cx="2698636" cy="43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 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284088" y="5279146"/>
            <a:ext cx="3138811" cy="95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привлекаемые в бюджет для покрытия дефицита (кредиты банков, кредиты от других уровней бюджетов, ценные бумаги, иные источники) 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243262" y="5308682"/>
            <a:ext cx="3190330" cy="93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8367387" y="5303795"/>
            <a:ext cx="3333565" cy="1107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участников бюджетного процесса по планированию, утверждению и исполнению бюджета, по контролю за его исполнением, осуществлению бюджетного учета, ведению бюджетной отчетности и внешней проверке </a:t>
            </a:r>
          </a:p>
        </p:txBody>
      </p:sp>
    </p:spTree>
    <p:extLst>
      <p:ext uri="{BB962C8B-B14F-4D97-AF65-F5344CB8AC3E}">
        <p14:creationId xmlns:p14="http://schemas.microsoft.com/office/powerpoint/2010/main" val="109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08" y="185233"/>
            <a:ext cx="1104599" cy="1374374"/>
          </a:xfrm>
          <a:prstGeom prst="rect">
            <a:avLst/>
          </a:prstGeom>
        </p:spPr>
      </p:pic>
      <p:graphicFrame>
        <p:nvGraphicFramePr>
          <p:cNvPr id="5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81765"/>
              </p:ext>
            </p:extLst>
          </p:nvPr>
        </p:nvGraphicFramePr>
        <p:xfrm>
          <a:off x="1362636" y="1400883"/>
          <a:ext cx="9417656" cy="4399026"/>
        </p:xfrm>
        <a:graphic>
          <a:graphicData uri="http://schemas.openxmlformats.org/drawingml/2006/table">
            <a:tbl>
              <a:tblPr firstRow="1" bandRow="1"/>
              <a:tblGrid>
                <a:gridCol w="199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054">
                  <a:extLst>
                    <a:ext uri="{9D8B030D-6E8A-4147-A177-3AD203B41FA5}">
                      <a16:colId xmlns:a16="http://schemas.microsoft.com/office/drawing/2014/main" val="1422015993"/>
                    </a:ext>
                  </a:extLst>
                </a:gridCol>
              </a:tblGrid>
              <a:tr h="1104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Условно утверждаемые расходы </a:t>
                      </a:r>
                      <a:r>
                        <a:rPr lang="ru-RU" sz="1600" b="1" kern="1200" cap="all" dirty="0" smtClean="0">
                          <a:ln w="3175" cmpd="sng"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600" b="1" kern="1200" cap="all" dirty="0" smtClean="0">
                          <a:ln w="3175" cmpd="sng"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Дефицит/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Профицит         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(-/+)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5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2 766 206,22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2 879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206,22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- 113 000,00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48894"/>
                  </a:ext>
                </a:extLst>
              </a:tr>
              <a:tr h="1153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2 336 972,61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2 346 972,61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37 328,23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- 10 000,00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2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2 364 929,35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364 929,35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76 796,68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4" marB="457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029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161752"/>
            <a:ext cx="914400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889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 rtl="0">
              <a:defRPr lang="ru-ru"/>
            </a:defPPr>
            <a:lvl1pPr algn="ctr">
              <a:spcBef>
                <a:spcPct val="0"/>
              </a:spcBef>
              <a:defRPr sz="1200" b="1" cap="all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altLang="ru-RU" dirty="0"/>
          </a:p>
          <a:p>
            <a:r>
              <a:rPr lang="ru-RU" altLang="ru-RU" dirty="0"/>
              <a:t>Основные параметры </a:t>
            </a:r>
            <a:r>
              <a:rPr lang="ru-RU" altLang="ru-RU" dirty="0" smtClean="0"/>
              <a:t>бюджета на 2026-2028 годы</a:t>
            </a:r>
            <a:endParaRPr lang="ru-RU" altLang="ru-RU" dirty="0"/>
          </a:p>
          <a:p>
            <a:r>
              <a:rPr lang="ru-RU" altLang="ru-RU" dirty="0"/>
              <a:t>                   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7506" y="6095999"/>
            <a:ext cx="10053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5 с. 184.1 Бюджетного кодекса Российской Федерации: под условно утверждаемыми расходами понимаются не </a:t>
            </a:r>
            <a:r>
              <a:rPr lang="ru-RU" sz="1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распределенные в плановом периоде в соответствии с классификацией расходов бюджетов бюджетные ассигнования.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424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08" y="185233"/>
            <a:ext cx="1104599" cy="137437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84960" y="175280"/>
            <a:ext cx="914400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889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 rtl="0">
              <a:defRPr lang="ru-ru"/>
            </a:defPPr>
            <a:lvl1pPr algn="ctr">
              <a:spcBef>
                <a:spcPct val="0"/>
              </a:spcBef>
              <a:defRPr sz="1200" b="1" cap="all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altLang="ru-RU" dirty="0"/>
          </a:p>
          <a:p>
            <a:r>
              <a:rPr lang="ru-RU" altLang="ru-RU" dirty="0"/>
              <a:t>налоговые и неналоговые доходы на </a:t>
            </a:r>
            <a:r>
              <a:rPr lang="ru-RU" altLang="ru-RU" dirty="0" smtClean="0"/>
              <a:t>2026-2028 </a:t>
            </a:r>
            <a:r>
              <a:rPr lang="ru-RU" altLang="ru-RU" dirty="0"/>
              <a:t>г.  </a:t>
            </a:r>
          </a:p>
          <a:p>
            <a:r>
              <a:rPr lang="ru-RU" altLang="ru-RU" dirty="0"/>
              <a:t>        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9855" y="966651"/>
            <a:ext cx="114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₽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37531986"/>
              </p:ext>
            </p:extLst>
          </p:nvPr>
        </p:nvGraphicFramePr>
        <p:xfrm>
          <a:off x="255171" y="5408023"/>
          <a:ext cx="2226772" cy="120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25682040"/>
              </p:ext>
            </p:extLst>
          </p:nvPr>
        </p:nvGraphicFramePr>
        <p:xfrm>
          <a:off x="2760617" y="5408023"/>
          <a:ext cx="2579296" cy="120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87174199"/>
              </p:ext>
            </p:extLst>
          </p:nvPr>
        </p:nvGraphicFramePr>
        <p:xfrm>
          <a:off x="5721532" y="5408023"/>
          <a:ext cx="2668324" cy="120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98633995"/>
              </p:ext>
            </p:extLst>
          </p:nvPr>
        </p:nvGraphicFramePr>
        <p:xfrm>
          <a:off x="8891451" y="5408023"/>
          <a:ext cx="2455818" cy="120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36134"/>
              </p:ext>
            </p:extLst>
          </p:nvPr>
        </p:nvGraphicFramePr>
        <p:xfrm>
          <a:off x="1069675" y="1449676"/>
          <a:ext cx="9161252" cy="3732260"/>
        </p:xfrm>
        <a:graphic>
          <a:graphicData uri="http://schemas.openxmlformats.org/drawingml/2006/table">
            <a:tbl>
              <a:tblPr firstRow="1" bandRow="1"/>
              <a:tblGrid>
                <a:gridCol w="2639683">
                  <a:extLst>
                    <a:ext uri="{9D8B030D-6E8A-4147-A177-3AD203B41FA5}">
                      <a16:colId xmlns:a16="http://schemas.microsoft.com/office/drawing/2014/main" val="2615681973"/>
                    </a:ext>
                  </a:extLst>
                </a:gridCol>
                <a:gridCol w="1069676">
                  <a:extLst>
                    <a:ext uri="{9D8B030D-6E8A-4147-A177-3AD203B41FA5}">
                      <a16:colId xmlns:a16="http://schemas.microsoft.com/office/drawing/2014/main" val="907942103"/>
                    </a:ext>
                  </a:extLst>
                </a:gridCol>
                <a:gridCol w="1113949">
                  <a:extLst>
                    <a:ext uri="{9D8B030D-6E8A-4147-A177-3AD203B41FA5}">
                      <a16:colId xmlns:a16="http://schemas.microsoft.com/office/drawing/2014/main" val="4213305551"/>
                    </a:ext>
                  </a:extLst>
                </a:gridCol>
                <a:gridCol w="1258315">
                  <a:extLst>
                    <a:ext uri="{9D8B030D-6E8A-4147-A177-3AD203B41FA5}">
                      <a16:colId xmlns:a16="http://schemas.microsoft.com/office/drawing/2014/main" val="1386356431"/>
                    </a:ext>
                  </a:extLst>
                </a:gridCol>
                <a:gridCol w="1052423">
                  <a:extLst>
                    <a:ext uri="{9D8B030D-6E8A-4147-A177-3AD203B41FA5}">
                      <a16:colId xmlns:a16="http://schemas.microsoft.com/office/drawing/2014/main" val="57162706"/>
                    </a:ext>
                  </a:extLst>
                </a:gridCol>
                <a:gridCol w="1259456">
                  <a:extLst>
                    <a:ext uri="{9D8B030D-6E8A-4147-A177-3AD203B41FA5}">
                      <a16:colId xmlns:a16="http://schemas.microsoft.com/office/drawing/2014/main" val="378903167"/>
                    </a:ext>
                  </a:extLst>
                </a:gridCol>
                <a:gridCol w="767750">
                  <a:extLst>
                    <a:ext uri="{9D8B030D-6E8A-4147-A177-3AD203B41FA5}">
                      <a16:colId xmlns:a16="http://schemas.microsoft.com/office/drawing/2014/main" val="2330966676"/>
                    </a:ext>
                  </a:extLst>
                </a:gridCol>
              </a:tblGrid>
              <a:tr h="237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7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 год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7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Доля (%)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7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2027 год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7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Доля (%)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7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2028 год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7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Доля (%)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84098"/>
                  </a:ext>
                </a:extLst>
              </a:tr>
              <a:tr h="392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Налоговые и неналоговые доходы всего:</a:t>
                      </a: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1 346 502,43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1 403 905,63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1 458 710,19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39725"/>
                  </a:ext>
                </a:extLst>
              </a:tr>
              <a:tr h="155629">
                <a:tc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Акцизы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24 141,60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31 582,96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32 944,18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4519"/>
                  </a:ext>
                </a:extLst>
              </a:tr>
              <a:tr h="2667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1 075 409,10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79,87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1 122 727,20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79,97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1 172 127,10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80,35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04888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 на совокупный доход</a:t>
                      </a: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9 473,47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9 994,40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10 214,00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47034"/>
                  </a:ext>
                </a:extLst>
              </a:tr>
              <a:tr h="392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 на имущество организаций</a:t>
                      </a: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122 005,00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9,06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124 427,00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8,86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127 516,00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8,74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53479"/>
                  </a:ext>
                </a:extLst>
              </a:tr>
              <a:tr h="439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Налоги, сборы и регулярные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платежи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пользование природными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ресурсами</a:t>
                      </a: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30 376,00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30 964,00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31 563,00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780"/>
                  </a:ext>
                </a:extLst>
              </a:tr>
              <a:tr h="392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 от использования имущества</a:t>
                      </a: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32 246,20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32 246,20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32 246,20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288033"/>
                  </a:ext>
                </a:extLst>
              </a:tr>
              <a:tr h="4957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30 223,70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29 204,70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29 204,70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17352"/>
                  </a:ext>
                </a:extLst>
              </a:tr>
              <a:tr h="163040">
                <a:tc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Иные доходы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3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22 627,36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22 759,17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22 895,01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</a:p>
                  </a:txBody>
                  <a:tcPr marL="8675" marR="8675" marT="86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6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84960" y="175280"/>
            <a:ext cx="914400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889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 rtl="0">
              <a:defRPr lang="ru-ru"/>
            </a:defPPr>
            <a:lvl1pPr algn="ctr">
              <a:spcBef>
                <a:spcPct val="0"/>
              </a:spcBef>
              <a:defRPr sz="1200" b="1" cap="all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altLang="ru-RU" dirty="0"/>
          </a:p>
          <a:p>
            <a:r>
              <a:rPr lang="ru-RU" altLang="ru-RU" dirty="0" smtClean="0"/>
              <a:t>Структура собственных доходов на 2026-2028 </a:t>
            </a:r>
            <a:r>
              <a:rPr lang="ru-RU" altLang="ru-RU" dirty="0"/>
              <a:t>г.  </a:t>
            </a:r>
          </a:p>
          <a:p>
            <a:r>
              <a:rPr lang="ru-RU" altLang="ru-RU" dirty="0"/>
              <a:t>                                                  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9145" y="2069939"/>
            <a:ext cx="2096587" cy="398301"/>
          </a:xfrm>
          <a:prstGeom prst="roundRect">
            <a:avLst/>
          </a:prstGeom>
          <a:solidFill>
            <a:srgbClr val="33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1718195" y="899530"/>
            <a:ext cx="3387633" cy="600891"/>
          </a:xfrm>
          <a:prstGeom prst="snip2Same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Налоговые</a:t>
            </a:r>
            <a:r>
              <a:rPr lang="ru-RU" sz="1400" dirty="0" smtClean="0">
                <a:solidFill>
                  <a:schemeClr val="tx1"/>
                </a:solidFill>
              </a:rPr>
              <a:t> доходы – 1 </a:t>
            </a:r>
            <a:r>
              <a:rPr lang="en-US" sz="1400" dirty="0" smtClean="0">
                <a:solidFill>
                  <a:schemeClr val="tx1"/>
                </a:solidFill>
              </a:rPr>
              <a:t>279 155,17</a:t>
            </a:r>
            <a:r>
              <a:rPr lang="ru-RU" sz="1400" dirty="0" smtClean="0">
                <a:solidFill>
                  <a:schemeClr val="tx1"/>
                </a:solidFill>
              </a:rPr>
              <a:t> тыс. 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усеченными соседними углами 7"/>
          <p:cNvSpPr/>
          <p:nvPr/>
        </p:nvSpPr>
        <p:spPr>
          <a:xfrm>
            <a:off x="6387740" y="936892"/>
            <a:ext cx="3844832" cy="561064"/>
          </a:xfrm>
          <a:prstGeom prst="snip2Same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Неналоговые </a:t>
            </a:r>
            <a:r>
              <a:rPr lang="ru-RU" sz="1400" dirty="0">
                <a:solidFill>
                  <a:schemeClr val="tx1"/>
                </a:solidFill>
              </a:rPr>
              <a:t>доходы </a:t>
            </a:r>
            <a:r>
              <a:rPr lang="ru-RU" sz="1400" dirty="0" smtClean="0">
                <a:solidFill>
                  <a:schemeClr val="tx1"/>
                </a:solidFill>
              </a:rPr>
              <a:t>– 67 347,26 </a:t>
            </a:r>
            <a:r>
              <a:rPr lang="ru-RU" sz="1400" dirty="0">
                <a:solidFill>
                  <a:schemeClr val="tx1"/>
                </a:solidFill>
              </a:rPr>
              <a:t>тыс. ₽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9655" y="2701014"/>
            <a:ext cx="2096587" cy="393176"/>
          </a:xfrm>
          <a:prstGeom prst="roundRect">
            <a:avLst/>
          </a:prstGeom>
          <a:solidFill>
            <a:srgbClr val="33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9655" y="3440698"/>
            <a:ext cx="2096587" cy="429044"/>
          </a:xfrm>
          <a:prstGeom prst="roundRect">
            <a:avLst/>
          </a:prstGeom>
          <a:solidFill>
            <a:srgbClr val="33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9655" y="4210243"/>
            <a:ext cx="2075796" cy="419622"/>
          </a:xfrm>
          <a:prstGeom prst="roundRect">
            <a:avLst/>
          </a:prstGeom>
          <a:solidFill>
            <a:srgbClr val="33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                  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655" y="4970366"/>
            <a:ext cx="2096587" cy="572148"/>
          </a:xfrm>
          <a:prstGeom prst="roundRect">
            <a:avLst/>
          </a:prstGeom>
          <a:solidFill>
            <a:srgbClr val="33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сборы и регулярные платежи за пользование природными ресурсами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9656" y="5730489"/>
            <a:ext cx="2075796" cy="445019"/>
          </a:xfrm>
          <a:prstGeom prst="roundRect">
            <a:avLst/>
          </a:prstGeom>
          <a:solidFill>
            <a:srgbClr val="33CC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30064" y="2114744"/>
            <a:ext cx="2249338" cy="437492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31888" y="2875329"/>
            <a:ext cx="2247516" cy="533387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30066" y="3708605"/>
            <a:ext cx="2256121" cy="621910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30065" y="4689624"/>
            <a:ext cx="2280081" cy="595897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30064" y="5573823"/>
            <a:ext cx="2253743" cy="632994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38363" y="2053403"/>
            <a:ext cx="979714" cy="405631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1 075 409,1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02117" y="2065433"/>
            <a:ext cx="957266" cy="383769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1 122 727,2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54663" y="2065433"/>
            <a:ext cx="968474" cy="402807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1 172 127,1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38575" y="2709051"/>
            <a:ext cx="979502" cy="39752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24 141,6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84023" y="2709051"/>
            <a:ext cx="969682" cy="385139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31 582,96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62566" y="2701014"/>
            <a:ext cx="965163" cy="393176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32 944,18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22261" y="3490210"/>
            <a:ext cx="979502" cy="39752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9 473,47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84022" y="3490209"/>
            <a:ext cx="991547" cy="377115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9 994,4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63525" y="3486098"/>
            <a:ext cx="959612" cy="394261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10 214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22261" y="4232343"/>
            <a:ext cx="979502" cy="39752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122 005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884023" y="4223657"/>
            <a:ext cx="970640" cy="418024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124 427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75569" y="4223261"/>
            <a:ext cx="952159" cy="39752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127 516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938575" y="5010708"/>
            <a:ext cx="979502" cy="39752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30 376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84023" y="5006226"/>
            <a:ext cx="978544" cy="402003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30 964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48227" y="5010708"/>
            <a:ext cx="974910" cy="39752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31 563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947453" y="5736915"/>
            <a:ext cx="979502" cy="397521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17 750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921353" y="5748731"/>
            <a:ext cx="941214" cy="394170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17 850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877402" y="5748732"/>
            <a:ext cx="933976" cy="385704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17 950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504400" y="2124081"/>
            <a:ext cx="979714" cy="440118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32 246,20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504679" y="2124081"/>
            <a:ext cx="979714" cy="440118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32 246,20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453490" y="2114744"/>
            <a:ext cx="951815" cy="446492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32 246,20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996628" y="1669766"/>
            <a:ext cx="874272" cy="330757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923840" y="1669766"/>
            <a:ext cx="897152" cy="330757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2027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894755" y="1669765"/>
            <a:ext cx="897152" cy="330757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2028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500857" y="1675085"/>
            <a:ext cx="897152" cy="330757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2028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504679" y="1669765"/>
            <a:ext cx="897152" cy="330757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2027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0472689" y="1675084"/>
            <a:ext cx="897152" cy="330757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2026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483995" y="2857574"/>
            <a:ext cx="979714" cy="559437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9484113" y="2876469"/>
            <a:ext cx="948559" cy="532247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455882" y="2866040"/>
            <a:ext cx="979714" cy="550971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2905677" y="2145487"/>
            <a:ext cx="19053" cy="3807511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45" idx="3"/>
          </p:cNvCxnSpPr>
          <p:nvPr/>
        </p:nvCxnSpPr>
        <p:spPr>
          <a:xfrm>
            <a:off x="3884939" y="2186845"/>
            <a:ext cx="42016" cy="3748831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2" idx="1"/>
            <a:endCxn id="47" idx="1"/>
          </p:cNvCxnSpPr>
          <p:nvPr/>
        </p:nvCxnSpPr>
        <p:spPr>
          <a:xfrm>
            <a:off x="4854663" y="2266837"/>
            <a:ext cx="22739" cy="3674747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2" idx="3"/>
            <a:endCxn id="47" idx="3"/>
          </p:cNvCxnSpPr>
          <p:nvPr/>
        </p:nvCxnSpPr>
        <p:spPr>
          <a:xfrm flipH="1">
            <a:off x="5811378" y="2266837"/>
            <a:ext cx="11759" cy="3674747"/>
          </a:xfrm>
          <a:prstGeom prst="line">
            <a:avLst/>
          </a:prstGeom>
          <a:ln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8483995" y="3716489"/>
            <a:ext cx="979714" cy="619070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2 738,38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9462613" y="3742051"/>
            <a:ext cx="979714" cy="591368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2 738,38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0451591" y="3735709"/>
            <a:ext cx="979714" cy="594531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2 738,38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8522394" y="4669198"/>
            <a:ext cx="979714" cy="619070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29 204,70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462613" y="4660599"/>
            <a:ext cx="1014723" cy="619070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29 204,70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0469267" y="4651805"/>
            <a:ext cx="983136" cy="619070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30 223,70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500857" y="5561800"/>
            <a:ext cx="979714" cy="619070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2 206,62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497622" y="5598367"/>
            <a:ext cx="979714" cy="619070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2 170,78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0472689" y="5598367"/>
            <a:ext cx="979714" cy="619070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2 138,97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>
            <a:stCxn id="48" idx="1"/>
            <a:endCxn id="81" idx="1"/>
          </p:cNvCxnSpPr>
          <p:nvPr/>
        </p:nvCxnSpPr>
        <p:spPr>
          <a:xfrm flipH="1">
            <a:off x="8500857" y="2344140"/>
            <a:ext cx="3543" cy="3527195"/>
          </a:xfrm>
          <a:prstGeom prst="line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88" name="Прямая соединительная линия 87"/>
          <p:cNvCxnSpPr>
            <a:stCxn id="49" idx="1"/>
            <a:endCxn id="82" idx="1"/>
          </p:cNvCxnSpPr>
          <p:nvPr/>
        </p:nvCxnSpPr>
        <p:spPr>
          <a:xfrm flipH="1">
            <a:off x="9497622" y="2344140"/>
            <a:ext cx="7057" cy="3563762"/>
          </a:xfrm>
          <a:prstGeom prst="line">
            <a:avLst/>
          </a:prstGeom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50" idx="1"/>
            <a:endCxn id="82" idx="3"/>
          </p:cNvCxnSpPr>
          <p:nvPr/>
        </p:nvCxnSpPr>
        <p:spPr>
          <a:xfrm>
            <a:off x="10453490" y="2337990"/>
            <a:ext cx="23846" cy="3569912"/>
          </a:xfrm>
          <a:prstGeom prst="line">
            <a:avLst/>
          </a:prstGeom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50" idx="3"/>
          </p:cNvCxnSpPr>
          <p:nvPr/>
        </p:nvCxnSpPr>
        <p:spPr>
          <a:xfrm>
            <a:off x="11405305" y="2337990"/>
            <a:ext cx="20747" cy="3814741"/>
          </a:xfrm>
          <a:prstGeom prst="line">
            <a:avLst/>
          </a:prstGeom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9222" y="2101815"/>
            <a:ext cx="592484" cy="463349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47,9%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51066" y="2907635"/>
            <a:ext cx="476551" cy="4588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07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53990" y="3803573"/>
            <a:ext cx="567716" cy="4588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08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29222" y="4734901"/>
            <a:ext cx="592484" cy="4588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44,8%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88081" y="5641932"/>
            <a:ext cx="657726" cy="4588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0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5275" y="2045260"/>
            <a:ext cx="602973" cy="463349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84,1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1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5275" y="2634365"/>
            <a:ext cx="603761" cy="463349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2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5275" y="3417011"/>
            <a:ext cx="629715" cy="463349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3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5276" y="4218160"/>
            <a:ext cx="611498" cy="463349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4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5276" y="5007171"/>
            <a:ext cx="603762" cy="463349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5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5276" y="5722032"/>
            <a:ext cx="611972" cy="463349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cxnSp>
        <p:nvCxnSpPr>
          <p:cNvPr id="117" name="Прямая соединительная линия 116"/>
          <p:cNvCxnSpPr>
            <a:stCxn id="48" idx="1"/>
            <a:endCxn id="81" idx="1"/>
          </p:cNvCxnSpPr>
          <p:nvPr/>
        </p:nvCxnSpPr>
        <p:spPr>
          <a:xfrm flipH="1">
            <a:off x="8500857" y="2344140"/>
            <a:ext cx="3543" cy="3527195"/>
          </a:xfrm>
          <a:prstGeom prst="line">
            <a:avLst/>
          </a:prstGeom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Рисунок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08" y="185233"/>
            <a:ext cx="1104599" cy="13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70649" y="175280"/>
            <a:ext cx="905831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889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 rtl="0">
              <a:defRPr lang="ru-ru"/>
            </a:defPPr>
            <a:lvl1pPr algn="ctr">
              <a:spcBef>
                <a:spcPct val="0"/>
              </a:spcBef>
              <a:defRPr sz="1200" b="1" cap="all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altLang="ru-RU" dirty="0"/>
          </a:p>
          <a:p>
            <a:r>
              <a:rPr lang="ru-RU" altLang="ru-RU" dirty="0"/>
              <a:t>Безвозмездные поступления на </a:t>
            </a:r>
            <a:r>
              <a:rPr lang="ru-RU" altLang="ru-RU" dirty="0" smtClean="0"/>
              <a:t>2026-2028 </a:t>
            </a:r>
            <a:r>
              <a:rPr lang="ru-RU" altLang="ru-RU" dirty="0"/>
              <a:t>Годы.  </a:t>
            </a:r>
          </a:p>
          <a:p>
            <a:r>
              <a:rPr lang="ru-RU" altLang="ru-RU" dirty="0"/>
              <a:t>              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08" y="185233"/>
            <a:ext cx="1104599" cy="1374374"/>
          </a:xfrm>
          <a:prstGeom prst="rect">
            <a:avLst/>
          </a:prstGeom>
        </p:spPr>
      </p:pic>
      <p:sp>
        <p:nvSpPr>
          <p:cNvPr id="4" name="Rectangle 24"/>
          <p:cNvSpPr>
            <a:spLocks noChangeArrowheads="1"/>
          </p:cNvSpPr>
          <p:nvPr/>
        </p:nvSpPr>
        <p:spPr bwMode="gray">
          <a:xfrm>
            <a:off x="1943036" y="935358"/>
            <a:ext cx="3335572" cy="78741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66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1 419 703,79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933 066,98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906 219,17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gray">
          <a:xfrm>
            <a:off x="1936485" y="1994972"/>
            <a:ext cx="3269846" cy="736313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94 029,40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75 223,50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75 223,50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endParaRPr lang="en-US" sz="12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1944172" y="2960980"/>
            <a:ext cx="3234685" cy="733198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468 671,67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162 978,50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68 569,18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921255" y="3878145"/>
            <a:ext cx="3285076" cy="81019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761 678,00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594 542,10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₽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-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675 703,20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1901078" y="4887461"/>
            <a:ext cx="3258182" cy="725519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95 324,72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100 322,88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86 723,29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</a:p>
          <a:p>
            <a:pPr lv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1936485" y="5771437"/>
            <a:ext cx="3222775" cy="711578"/>
          </a:xfrm>
          <a:prstGeom prst="rect">
            <a:avLst/>
          </a:prstGeom>
          <a:gradFill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₽ 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362811" y="935357"/>
            <a:ext cx="807765" cy="787410"/>
            <a:chOff x="2016" y="1920"/>
            <a:chExt cx="1680" cy="1680"/>
          </a:xfrm>
        </p:grpSpPr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EAF8FA"/>
                </a:gs>
                <a:gs pos="100000">
                  <a:srgbClr val="66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5446911" y="2020976"/>
            <a:ext cx="723666" cy="710309"/>
            <a:chOff x="2016" y="1920"/>
            <a:chExt cx="1680" cy="1680"/>
          </a:xfrm>
        </p:grpSpPr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446911" y="2960980"/>
            <a:ext cx="719233" cy="725788"/>
            <a:chOff x="2016" y="1920"/>
            <a:chExt cx="1680" cy="1680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5446910" y="3878145"/>
            <a:ext cx="719233" cy="726317"/>
            <a:chOff x="2016" y="1920"/>
            <a:chExt cx="1680" cy="1680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5446910" y="4886663"/>
            <a:ext cx="719233" cy="726317"/>
            <a:chOff x="2016" y="1920"/>
            <a:chExt cx="1680" cy="1680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5450629" y="5735103"/>
            <a:ext cx="723666" cy="710309"/>
            <a:chOff x="2016" y="1920"/>
            <a:chExt cx="1680" cy="1680"/>
          </a:xfrm>
        </p:grpSpPr>
        <p:sp>
          <p:nvSpPr>
            <p:cNvPr id="26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96000">
                  <a:srgbClr val="FF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20321" y="1077606"/>
            <a:ext cx="324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поступления, всего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6379361" y="2300871"/>
            <a:ext cx="808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90941" y="3148096"/>
            <a:ext cx="8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44968" y="4033957"/>
            <a:ext cx="1025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79361" y="5012872"/>
            <a:ext cx="139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 трансферты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79361" y="5860097"/>
            <a:ext cx="1585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 descr="последовательность стрелок направо">
            <a:extLst>
              <a:ext uri="{FF2B5EF4-FFF2-40B4-BE49-F238E27FC236}">
                <a16:creationId xmlns:a16="http://schemas.microsoft.com/office/drawing/2014/main" id="{C39BE33C-6697-4C77-B848-BCA7A8736EE8}"/>
              </a:ext>
            </a:extLst>
          </p:cNvPr>
          <p:cNvGrpSpPr/>
          <p:nvPr/>
        </p:nvGrpSpPr>
        <p:grpSpPr>
          <a:xfrm>
            <a:off x="7228844" y="1740910"/>
            <a:ext cx="4783807" cy="1952385"/>
            <a:chOff x="443572" y="6584854"/>
            <a:chExt cx="3079520" cy="949421"/>
          </a:xfrm>
        </p:grpSpPr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B5A671E2-4864-4C47-9351-1698E6EC82BA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584" y="6584854"/>
              <a:ext cx="1320508" cy="771578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rgbClr val="0099CC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3F357315-A257-4625-847E-CE4E8D3E2F16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949" y="6589636"/>
              <a:ext cx="1357318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FD9D92D-F966-412B-82DB-52561C20F3B7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72" y="6589636"/>
              <a:ext cx="1196616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  <a:gd name="connsiteX0" fmla="*/ 7856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7856 w 10000"/>
                <a:gd name="connsiteY3" fmla="*/ 0 h 10000"/>
                <a:gd name="connsiteX4" fmla="*/ 10000 w 10000"/>
                <a:gd name="connsiteY4" fmla="*/ 5060 h 10000"/>
                <a:gd name="connsiteX5" fmla="*/ 7856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7856" y="10000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7856" y="0"/>
                  </a:lnTo>
                  <a:lnTo>
                    <a:pt x="10000" y="5060"/>
                  </a:lnTo>
                  <a:lnTo>
                    <a:pt x="7856" y="10000"/>
                  </a:lnTo>
                  <a:close/>
                </a:path>
              </a:pathLst>
            </a:custGeom>
            <a:solidFill>
              <a:srgbClr val="CCCCFF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12EF5922-1FE7-415B-BFBC-EBED20CD1B53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78" y="6716673"/>
              <a:ext cx="1119896" cy="739950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в 2026 г. запланированы в сумме </a:t>
              </a:r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1 419 703,79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тыс.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₽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 роста к 2025 году составит  1</a:t>
              </a:r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%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A578EF93-8F05-4968-96DD-D8DF2B10A38B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6F5CD316-7B52-4513-BB65-D410E6F26A88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7DF5B20A-845F-4A2E-814B-56DC8BCF49F6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86D3ECE5-9003-4F65-9E3E-77DE60423DE8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8E6B9408-C2AB-40CF-8C16-54506E110CF2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E8E7B0D9-3656-4AF5-92A6-5241C1D694EB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C191D67B-9E9C-450E-9176-5BD8C9890CAE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1DF7206D-BAD6-4B43-8874-DE6517A71E71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8DB6FAAB-3AD6-4E5A-8460-71F3FF7C0A2C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EB14B384-A5B9-4E33-B7EE-4674C8ED9CF8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4710A450-F4CF-4CE6-A093-CB507BA35318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FE43CC2B-78E5-4964-B644-D1D36C54AFBE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918767A9-2493-4BAC-A901-1AAEF2831943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3DE70AC5-AE54-40A6-B906-61BF2D635FEF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218B5520-D6BB-44E6-8AC2-57ED55CD3658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7C3A0A2B-92FA-424E-90CC-5DDA53C4E2CA}"/>
                </a:ext>
                <a:ext uri="{C183D7F6-B498-43B3-948B-1728B52AA6E4}">
                  <adec:decorative xmlns:lc="http://schemas.openxmlformats.org/drawingml/2006/lockedCanvas"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lang="ru-RU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55" name="Полилиния 54">
            <a:extLst>
              <a:ext uri="{FF2B5EF4-FFF2-40B4-BE49-F238E27FC236}">
                <a16:creationId xmlns:a16="http://schemas.microsoft.com/office/drawing/2014/main" id="{12EF5922-1FE7-415B-BFBC-EBED20CD1B53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9007519" y="2025979"/>
            <a:ext cx="1401527" cy="1416400"/>
          </a:xfrm>
          <a:custGeom>
            <a:avLst/>
            <a:gdLst>
              <a:gd name="T0" fmla="*/ 1784 w 1784"/>
              <a:gd name="T1" fmla="*/ 0 h 241"/>
              <a:gd name="T2" fmla="*/ 0 w 1784"/>
              <a:gd name="T3" fmla="*/ 0 h 241"/>
              <a:gd name="T4" fmla="*/ 0 w 1784"/>
              <a:gd name="T5" fmla="*/ 241 h 241"/>
              <a:gd name="T6" fmla="*/ 1672 w 1784"/>
              <a:gd name="T7" fmla="*/ 241 h 241"/>
              <a:gd name="T8" fmla="*/ 1784 w 1784"/>
              <a:gd name="T9" fmla="*/ 0 h 241"/>
              <a:gd name="T10" fmla="*/ 1784 w 1784"/>
              <a:gd name="T11" fmla="*/ 0 h 241"/>
              <a:gd name="T12" fmla="*/ 1784 w 1784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4" h="241">
                <a:moveTo>
                  <a:pt x="1784" y="0"/>
                </a:moveTo>
                <a:lnTo>
                  <a:pt x="0" y="0"/>
                </a:lnTo>
                <a:lnTo>
                  <a:pt x="0" y="241"/>
                </a:lnTo>
                <a:lnTo>
                  <a:pt x="1672" y="241"/>
                </a:lnTo>
                <a:lnTo>
                  <a:pt x="1784" y="0"/>
                </a:lnTo>
                <a:close/>
                <a:moveTo>
                  <a:pt x="1784" y="0"/>
                </a:moveTo>
                <a:lnTo>
                  <a:pt x="1784" y="0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2027 г. запланированы в сумме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933 066,98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₽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к 2026 году составит  1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>
            <a:extLst>
              <a:ext uri="{FF2B5EF4-FFF2-40B4-BE49-F238E27FC236}">
                <a16:creationId xmlns:a16="http://schemas.microsoft.com/office/drawing/2014/main" id="{12EF5922-1FE7-415B-BFBC-EBED20CD1B53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0552078" y="2025979"/>
            <a:ext cx="1375910" cy="1424273"/>
          </a:xfrm>
          <a:custGeom>
            <a:avLst/>
            <a:gdLst>
              <a:gd name="T0" fmla="*/ 1784 w 1784"/>
              <a:gd name="T1" fmla="*/ 0 h 241"/>
              <a:gd name="T2" fmla="*/ 0 w 1784"/>
              <a:gd name="T3" fmla="*/ 0 h 241"/>
              <a:gd name="T4" fmla="*/ 0 w 1784"/>
              <a:gd name="T5" fmla="*/ 241 h 241"/>
              <a:gd name="T6" fmla="*/ 1672 w 1784"/>
              <a:gd name="T7" fmla="*/ 241 h 241"/>
              <a:gd name="T8" fmla="*/ 1784 w 1784"/>
              <a:gd name="T9" fmla="*/ 0 h 241"/>
              <a:gd name="T10" fmla="*/ 1784 w 1784"/>
              <a:gd name="T11" fmla="*/ 0 h 241"/>
              <a:gd name="T12" fmla="*/ 1784 w 1784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4" h="241">
                <a:moveTo>
                  <a:pt x="1784" y="0"/>
                </a:moveTo>
                <a:lnTo>
                  <a:pt x="0" y="0"/>
                </a:lnTo>
                <a:lnTo>
                  <a:pt x="0" y="241"/>
                </a:lnTo>
                <a:lnTo>
                  <a:pt x="1672" y="241"/>
                </a:lnTo>
                <a:lnTo>
                  <a:pt x="1784" y="0"/>
                </a:lnTo>
                <a:close/>
                <a:moveTo>
                  <a:pt x="1784" y="0"/>
                </a:moveTo>
                <a:lnTo>
                  <a:pt x="1784" y="0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2028 г. запланированы в сумме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906 219,17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₽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к 2027 году составит 10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4272393049"/>
              </p:ext>
            </p:extLst>
          </p:nvPr>
        </p:nvGraphicFramePr>
        <p:xfrm>
          <a:off x="7609074" y="3874604"/>
          <a:ext cx="4436733" cy="262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518794" y="3598674"/>
            <a:ext cx="89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2026 год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841459850"/>
              </p:ext>
            </p:extLst>
          </p:nvPr>
        </p:nvGraphicFramePr>
        <p:xfrm>
          <a:off x="209578" y="999145"/>
          <a:ext cx="1685725" cy="81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478159560"/>
              </p:ext>
            </p:extLst>
          </p:nvPr>
        </p:nvGraphicFramePr>
        <p:xfrm>
          <a:off x="195841" y="2011621"/>
          <a:ext cx="1699462" cy="88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1933933889"/>
              </p:ext>
            </p:extLst>
          </p:nvPr>
        </p:nvGraphicFramePr>
        <p:xfrm>
          <a:off x="236573" y="3005402"/>
          <a:ext cx="1682942" cy="81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443470258"/>
              </p:ext>
            </p:extLst>
          </p:nvPr>
        </p:nvGraphicFramePr>
        <p:xfrm>
          <a:off x="284305" y="3901692"/>
          <a:ext cx="1770918" cy="81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4045673190"/>
              </p:ext>
            </p:extLst>
          </p:nvPr>
        </p:nvGraphicFramePr>
        <p:xfrm>
          <a:off x="309650" y="4898768"/>
          <a:ext cx="1585653" cy="76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2378909769"/>
              </p:ext>
            </p:extLst>
          </p:nvPr>
        </p:nvGraphicFramePr>
        <p:xfrm>
          <a:off x="195842" y="5771437"/>
          <a:ext cx="1723673" cy="73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580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059" y="135036"/>
            <a:ext cx="1104599" cy="137437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84960" y="175281"/>
            <a:ext cx="9144000" cy="830997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889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 rtl="0">
              <a:defRPr lang="ru-ru"/>
            </a:defPPr>
            <a:lvl1pPr algn="ctr">
              <a:spcBef>
                <a:spcPct val="0"/>
              </a:spcBef>
              <a:defRPr sz="1200" b="1" cap="all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altLang="ru-RU" dirty="0"/>
          </a:p>
          <a:p>
            <a:r>
              <a:rPr lang="ru-RU" dirty="0" smtClean="0"/>
              <a:t>НАПРАВЛЕНИЕ Распределение </a:t>
            </a:r>
            <a:r>
              <a:rPr lang="ru-RU" dirty="0"/>
              <a:t>бюджетных ассигнований по разделам бюджетной </a:t>
            </a:r>
          </a:p>
          <a:p>
            <a:r>
              <a:rPr lang="ru-RU" dirty="0"/>
              <a:t>классификации  на </a:t>
            </a:r>
            <a:r>
              <a:rPr lang="ru-RU" dirty="0" smtClean="0"/>
              <a:t>2026-2028 </a:t>
            </a:r>
            <a:r>
              <a:rPr lang="ru-RU" dirty="0"/>
              <a:t>годы (тыс. </a:t>
            </a:r>
            <a:r>
              <a:rPr lang="ru-RU" dirty="0" smtClean="0"/>
              <a:t>₽)</a:t>
            </a:r>
            <a:r>
              <a:rPr lang="ru-RU" altLang="ru-RU" dirty="0" smtClean="0"/>
              <a:t>  </a:t>
            </a:r>
            <a:endParaRPr lang="ru-RU" altLang="ru-RU" dirty="0"/>
          </a:p>
          <a:p>
            <a:r>
              <a:rPr lang="ru-RU" altLang="ru-RU" dirty="0"/>
              <a:t>                               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49105"/>
              </p:ext>
            </p:extLst>
          </p:nvPr>
        </p:nvGraphicFramePr>
        <p:xfrm>
          <a:off x="693102" y="1509410"/>
          <a:ext cx="6738870" cy="485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47">
                  <a:extLst>
                    <a:ext uri="{9D8B030D-6E8A-4147-A177-3AD203B41FA5}">
                      <a16:colId xmlns:a16="http://schemas.microsoft.com/office/drawing/2014/main" val="174035328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235962299"/>
                    </a:ext>
                  </a:extLst>
                </a:gridCol>
                <a:gridCol w="691457">
                  <a:extLst>
                    <a:ext uri="{9D8B030D-6E8A-4147-A177-3AD203B41FA5}">
                      <a16:colId xmlns:a16="http://schemas.microsoft.com/office/drawing/2014/main" val="1543028722"/>
                    </a:ext>
                  </a:extLst>
                </a:gridCol>
                <a:gridCol w="810258">
                  <a:extLst>
                    <a:ext uri="{9D8B030D-6E8A-4147-A177-3AD203B41FA5}">
                      <a16:colId xmlns:a16="http://schemas.microsoft.com/office/drawing/2014/main" val="24729370"/>
                    </a:ext>
                  </a:extLst>
                </a:gridCol>
                <a:gridCol w="741872">
                  <a:extLst>
                    <a:ext uri="{9D8B030D-6E8A-4147-A177-3AD203B41FA5}">
                      <a16:colId xmlns:a16="http://schemas.microsoft.com/office/drawing/2014/main" val="220467029"/>
                    </a:ext>
                  </a:extLst>
                </a:gridCol>
                <a:gridCol w="698739">
                  <a:extLst>
                    <a:ext uri="{9D8B030D-6E8A-4147-A177-3AD203B41FA5}">
                      <a16:colId xmlns:a16="http://schemas.microsoft.com/office/drawing/2014/main" val="1661408502"/>
                    </a:ext>
                  </a:extLst>
                </a:gridCol>
                <a:gridCol w="875897">
                  <a:extLst>
                    <a:ext uri="{9D8B030D-6E8A-4147-A177-3AD203B41FA5}">
                      <a16:colId xmlns:a16="http://schemas.microsoft.com/office/drawing/2014/main" val="613360408"/>
                    </a:ext>
                  </a:extLst>
                </a:gridCol>
              </a:tblGrid>
              <a:tr h="345127"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2026 год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Доля (%)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2027 год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Доля (%)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2028 год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Доля (%)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868598"/>
                  </a:ext>
                </a:extLst>
              </a:tr>
              <a:tr h="27924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ОБЩЕГОСУДАРСТВЕННЫЕ ВОПРОСЫ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281 183,98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309 010,43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347 844,94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14,71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2910339483"/>
                  </a:ext>
                </a:extLst>
              </a:tr>
              <a:tr h="2670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НАЦИОНАЛЬНАЯ ОБОРОНА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150,62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870904028"/>
                  </a:ext>
                </a:extLst>
              </a:tr>
              <a:tr h="4436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НАЦИОНАЛЬНАЯ БЕЗОПАСНОСТЬ И ПРАВООХРАНИТЕЛЬНАЯ ДЕЯТЕЛЬНОСТЬ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12 512,47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13 132,98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13 032,98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0,55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345073708"/>
                  </a:ext>
                </a:extLst>
              </a:tr>
              <a:tr h="2811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НАЦИОНАЛЬНАЯ ЭКОНОМИКА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169 731,85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168 936,84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164 239,87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6,94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948803369"/>
                  </a:ext>
                </a:extLst>
              </a:tr>
              <a:tr h="4037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ЖИЛИЩНО-КОММУНАЛЬНОЕ ХОЗЯЙСТВО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193 895,75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124 490,92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143 749,36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6,08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164205897"/>
                  </a:ext>
                </a:extLst>
              </a:tr>
              <a:tr h="2681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ОБРАЗОВАНИЕ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1 526 186,21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1 436 082,48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61,19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1 406 020,72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59,45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836890429"/>
                  </a:ext>
                </a:extLst>
              </a:tr>
              <a:tr h="2523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КУЛЬТУРА, КИНЕМАТОГРАФИЯ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142 879,68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109 218,89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109 226,18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4,62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2463745642"/>
                  </a:ext>
                </a:extLst>
              </a:tr>
              <a:tr h="2523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СОЦИАЛЬНАЯ ПОЛИТИКА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109 820,62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113 270,38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110 340,17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4,67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2687036912"/>
                  </a:ext>
                </a:extLst>
              </a:tr>
              <a:tr h="4037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ФИЗИЧЕСКАЯ КУЛЬТУРА И СПОРТ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394 482,59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36 936,59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36 936,59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1,56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2001220332"/>
                  </a:ext>
                </a:extLst>
              </a:tr>
              <a:tr h="4037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СРЕДСТВА МАССОВОЙ ИНФОРМАЦИИ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8 787,17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9 072,72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9 072,72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0,38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883587004"/>
                  </a:ext>
                </a:extLst>
              </a:tr>
              <a:tr h="5551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ОБСЛУЖИВАНИЕ ГОСУДАРСТВЕННОГО И МУНИЦИПАЛЬНОГО ДОЛГА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0,42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438410962"/>
                  </a:ext>
                </a:extLst>
              </a:tr>
              <a:tr h="3014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МЕЖБЮДЖЕТНЫЕ ТРАНСФЕРТЫ 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29 675,25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16 785,38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14 430,82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0,61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39155133"/>
                  </a:ext>
                </a:extLst>
              </a:tr>
              <a:tr h="3997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/>
                        <a:t>ВСЕГО РАСХОДОВ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2 879 206,22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2 346 972,61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2 364 929,35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4099624967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6258640"/>
              </p:ext>
            </p:extLst>
          </p:nvPr>
        </p:nvGraphicFramePr>
        <p:xfrm>
          <a:off x="7916091" y="1288869"/>
          <a:ext cx="4162567" cy="556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59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720" y="43270"/>
            <a:ext cx="1104599" cy="137437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16853" y="149936"/>
            <a:ext cx="8928335" cy="830997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889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 rtl="0">
              <a:defRPr lang="ru-ru"/>
            </a:defPPr>
            <a:lvl1pPr algn="ctr">
              <a:spcBef>
                <a:spcPct val="0"/>
              </a:spcBef>
              <a:defRPr sz="1200" b="1" cap="all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altLang="ru-RU" dirty="0"/>
          </a:p>
          <a:p>
            <a:r>
              <a:rPr lang="ru-RU" dirty="0"/>
              <a:t>РАСХОДЫ БЮДЖЕТА, ФОРМИРУЕМЫЕ В РАМКАХ МУНИЦИПАЛЬНЫХ ПРОГРАММ И </a:t>
            </a:r>
            <a:endParaRPr lang="ru-RU" dirty="0" smtClean="0"/>
          </a:p>
          <a:p>
            <a:r>
              <a:rPr lang="ru-RU" dirty="0" smtClean="0"/>
              <a:t>НЕПРОГРАММНЫЕ РАСХОДЫ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2026-2028 </a:t>
            </a:r>
            <a:r>
              <a:rPr lang="ru-RU" dirty="0" smtClean="0"/>
              <a:t>годы </a:t>
            </a:r>
            <a:r>
              <a:rPr lang="ru-RU" altLang="ru-RU" dirty="0" smtClean="0"/>
              <a:t> (тыс. ₽)</a:t>
            </a:r>
          </a:p>
          <a:p>
            <a:r>
              <a:rPr lang="ru-RU" altLang="ru-RU" dirty="0" smtClean="0"/>
              <a:t>                                                      </a:t>
            </a:r>
            <a:endParaRPr lang="ru-RU" altLang="ru-RU" dirty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250916" y="1123700"/>
            <a:ext cx="2043563" cy="642904"/>
            <a:chOff x="1356" y="1584"/>
            <a:chExt cx="3060" cy="348"/>
          </a:xfrm>
        </p:grpSpPr>
        <p:sp>
          <p:nvSpPr>
            <p:cNvPr id="5" name="AutoShape 25"/>
            <p:cNvSpPr>
              <a:spLocks noChangeArrowheads="1"/>
            </p:cNvSpPr>
            <p:nvPr/>
          </p:nvSpPr>
          <p:spPr bwMode="gray">
            <a:xfrm>
              <a:off x="1356" y="158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A1D0"/>
                </a:gs>
                <a:gs pos="100000">
                  <a:srgbClr val="92A1D0">
                    <a:gamma/>
                    <a:tint val="4862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AutoShape 26"/>
            <p:cNvSpPr>
              <a:spLocks noChangeArrowheads="1"/>
            </p:cNvSpPr>
            <p:nvPr/>
          </p:nvSpPr>
          <p:spPr bwMode="gray">
            <a:xfrm>
              <a:off x="1404" y="1620"/>
              <a:ext cx="2970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A1D0">
                    <a:gamma/>
                    <a:tint val="66667"/>
                    <a:invGamma/>
                  </a:srgbClr>
                </a:gs>
                <a:gs pos="100000">
                  <a:srgbClr val="92A1D0"/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gray">
            <a:xfrm>
              <a:off x="1500" y="1620"/>
              <a:ext cx="2640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dirty="0" smtClean="0">
                  <a:solidFill>
                    <a:srgbClr val="FFFFFF"/>
                  </a:solidFill>
                </a:rPr>
                <a:t>2026 год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325199" y="1134784"/>
            <a:ext cx="2043563" cy="631820"/>
            <a:chOff x="1356" y="1584"/>
            <a:chExt cx="3060" cy="348"/>
          </a:xfrm>
        </p:grpSpPr>
        <p:sp>
          <p:nvSpPr>
            <p:cNvPr id="9" name="AutoShape 25"/>
            <p:cNvSpPr>
              <a:spLocks noChangeArrowheads="1"/>
            </p:cNvSpPr>
            <p:nvPr/>
          </p:nvSpPr>
          <p:spPr bwMode="gray">
            <a:xfrm>
              <a:off x="1356" y="158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A1D0"/>
                </a:gs>
                <a:gs pos="100000">
                  <a:srgbClr val="92A1D0">
                    <a:gamma/>
                    <a:tint val="4862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AutoShape 26"/>
            <p:cNvSpPr>
              <a:spLocks noChangeArrowheads="1"/>
            </p:cNvSpPr>
            <p:nvPr/>
          </p:nvSpPr>
          <p:spPr bwMode="gray">
            <a:xfrm>
              <a:off x="1404" y="1620"/>
              <a:ext cx="2970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A1D0">
                    <a:gamma/>
                    <a:tint val="66667"/>
                    <a:invGamma/>
                  </a:srgbClr>
                </a:gs>
                <a:gs pos="100000">
                  <a:srgbClr val="92A1D0"/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gray">
            <a:xfrm>
              <a:off x="1668" y="1620"/>
              <a:ext cx="2472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dirty="0" smtClean="0">
                  <a:solidFill>
                    <a:srgbClr val="FFFFFF"/>
                  </a:solidFill>
                </a:rPr>
                <a:t>2027 год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9399482" y="1147973"/>
            <a:ext cx="2043563" cy="618631"/>
            <a:chOff x="1356" y="1584"/>
            <a:chExt cx="3060" cy="348"/>
          </a:xfrm>
        </p:grpSpPr>
        <p:sp>
          <p:nvSpPr>
            <p:cNvPr id="13" name="AutoShape 25"/>
            <p:cNvSpPr>
              <a:spLocks noChangeArrowheads="1"/>
            </p:cNvSpPr>
            <p:nvPr/>
          </p:nvSpPr>
          <p:spPr bwMode="gray">
            <a:xfrm>
              <a:off x="1356" y="158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A1D0"/>
                </a:gs>
                <a:gs pos="100000">
                  <a:srgbClr val="92A1D0">
                    <a:gamma/>
                    <a:tint val="4862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gray">
            <a:xfrm>
              <a:off x="1404" y="1620"/>
              <a:ext cx="2970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A1D0">
                    <a:gamma/>
                    <a:tint val="66667"/>
                    <a:invGamma/>
                  </a:srgbClr>
                </a:gs>
                <a:gs pos="100000">
                  <a:srgbClr val="92A1D0"/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gray">
            <a:xfrm>
              <a:off x="1726" y="1620"/>
              <a:ext cx="2414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400" dirty="0" smtClean="0">
                  <a:solidFill>
                    <a:srgbClr val="FFFFFF"/>
                  </a:solidFill>
                </a:rPr>
                <a:t>2028 год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AutoShape 22"/>
          <p:cNvSpPr>
            <a:spLocks noChangeArrowheads="1"/>
          </p:cNvSpPr>
          <p:nvPr/>
        </p:nvSpPr>
        <p:spPr bwMode="gray">
          <a:xfrm>
            <a:off x="304800" y="1835015"/>
            <a:ext cx="11420653" cy="53401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66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gray">
          <a:xfrm>
            <a:off x="506144" y="1859840"/>
            <a:ext cx="4751893" cy="48380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экономического потенциала и предпринимательства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2025-2030 годы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gray">
          <a:xfrm>
            <a:off x="5357145" y="1878201"/>
            <a:ext cx="1907359" cy="49171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50,00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gray">
          <a:xfrm>
            <a:off x="7533562" y="1873433"/>
            <a:ext cx="1835200" cy="507648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50,00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gray">
          <a:xfrm>
            <a:off x="9563752" y="1871176"/>
            <a:ext cx="1914232" cy="498738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50,00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304800" y="2443751"/>
            <a:ext cx="11420653" cy="390350"/>
            <a:chOff x="1344" y="1140"/>
            <a:chExt cx="3060" cy="355"/>
          </a:xfrm>
          <a:solidFill>
            <a:schemeClr val="accent1">
              <a:lumMod val="75000"/>
            </a:schemeClr>
          </a:solidFill>
        </p:grpSpPr>
        <p:sp>
          <p:nvSpPr>
            <p:cNvPr id="22" name="AutoShape 22"/>
            <p:cNvSpPr>
              <a:spLocks noChangeArrowheads="1"/>
            </p:cNvSpPr>
            <p:nvPr/>
          </p:nvSpPr>
          <p:spPr bwMode="gray">
            <a:xfrm>
              <a:off x="1344" y="1140"/>
              <a:ext cx="3060" cy="34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66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gray">
            <a:xfrm>
              <a:off x="1384" y="1156"/>
              <a:ext cx="1281" cy="339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образования на 2025-2030 годы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utoShape 23"/>
          <p:cNvSpPr>
            <a:spLocks noChangeArrowheads="1"/>
          </p:cNvSpPr>
          <p:nvPr/>
        </p:nvSpPr>
        <p:spPr bwMode="gray">
          <a:xfrm>
            <a:off x="5346976" y="2463886"/>
            <a:ext cx="1908715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1 417 921,75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gray">
          <a:xfrm>
            <a:off x="7466103" y="2463886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1 330 774,47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9622794" y="2485953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1 300 712,72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304800" y="2885400"/>
            <a:ext cx="11420653" cy="389250"/>
            <a:chOff x="1344" y="1134"/>
            <a:chExt cx="3060" cy="354"/>
          </a:xfrm>
        </p:grpSpPr>
        <p:sp>
          <p:nvSpPr>
            <p:cNvPr id="28" name="AutoShape 22"/>
            <p:cNvSpPr>
              <a:spLocks noChangeArrowheads="1"/>
            </p:cNvSpPr>
            <p:nvPr/>
          </p:nvSpPr>
          <p:spPr bwMode="gray">
            <a:xfrm>
              <a:off x="1344" y="1140"/>
              <a:ext cx="3060" cy="34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66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gray">
            <a:xfrm>
              <a:off x="1384" y="1134"/>
              <a:ext cx="1284" cy="339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культуры на 2025-2030 годы 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AutoShape 23"/>
          <p:cNvSpPr>
            <a:spLocks noChangeArrowheads="1"/>
          </p:cNvSpPr>
          <p:nvPr/>
        </p:nvSpPr>
        <p:spPr bwMode="gray">
          <a:xfrm>
            <a:off x="5340908" y="2904941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196 225,12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gray">
          <a:xfrm>
            <a:off x="7466103" y="2907735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162 684,36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gray">
          <a:xfrm>
            <a:off x="9637461" y="2888752"/>
            <a:ext cx="1909559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162 691,65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7"/>
          <p:cNvGrpSpPr>
            <a:grpSpLocks/>
          </p:cNvGrpSpPr>
          <p:nvPr/>
        </p:nvGrpSpPr>
        <p:grpSpPr bwMode="auto">
          <a:xfrm>
            <a:off x="304800" y="3325747"/>
            <a:ext cx="11420653" cy="382653"/>
            <a:chOff x="1320" y="1329"/>
            <a:chExt cx="3060" cy="348"/>
          </a:xfrm>
        </p:grpSpPr>
        <p:sp>
          <p:nvSpPr>
            <p:cNvPr id="34" name="AutoShape 22"/>
            <p:cNvSpPr>
              <a:spLocks noChangeArrowheads="1"/>
            </p:cNvSpPr>
            <p:nvPr/>
          </p:nvSpPr>
          <p:spPr bwMode="gray">
            <a:xfrm>
              <a:off x="1320" y="1329"/>
              <a:ext cx="3060" cy="34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66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AutoShape 23"/>
            <p:cNvSpPr>
              <a:spLocks noChangeArrowheads="1"/>
            </p:cNvSpPr>
            <p:nvPr/>
          </p:nvSpPr>
          <p:spPr bwMode="gray">
            <a:xfrm>
              <a:off x="1360" y="1342"/>
              <a:ext cx="1283" cy="333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развитие на 2025-2030 годы 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AutoShape 23"/>
          <p:cNvSpPr>
            <a:spLocks noChangeArrowheads="1"/>
          </p:cNvSpPr>
          <p:nvPr/>
        </p:nvSpPr>
        <p:spPr bwMode="gray">
          <a:xfrm>
            <a:off x="5340908" y="3350316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491 062,11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gray">
          <a:xfrm>
            <a:off x="7466103" y="3338300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138 404,47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gray">
          <a:xfrm>
            <a:off x="9637461" y="3338300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1384 04,47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304800" y="3773700"/>
            <a:ext cx="11420653" cy="382653"/>
            <a:chOff x="1344" y="1140"/>
            <a:chExt cx="3060" cy="348"/>
          </a:xfrm>
        </p:grpSpPr>
        <p:sp>
          <p:nvSpPr>
            <p:cNvPr id="40" name="AutoShape 22"/>
            <p:cNvSpPr>
              <a:spLocks noChangeArrowheads="1"/>
            </p:cNvSpPr>
            <p:nvPr/>
          </p:nvSpPr>
          <p:spPr bwMode="gray">
            <a:xfrm>
              <a:off x="1344" y="1140"/>
              <a:ext cx="3060" cy="34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66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" name="AutoShape 23"/>
            <p:cNvSpPr>
              <a:spLocks noChangeArrowheads="1"/>
            </p:cNvSpPr>
            <p:nvPr/>
          </p:nvSpPr>
          <p:spPr bwMode="gray">
            <a:xfrm>
              <a:off x="1384" y="1146"/>
              <a:ext cx="1281" cy="324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муниципальными финансами на 2025-2030 годы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AutoShape 23"/>
          <p:cNvSpPr>
            <a:spLocks noChangeArrowheads="1"/>
          </p:cNvSpPr>
          <p:nvPr/>
        </p:nvSpPr>
        <p:spPr bwMode="gray">
          <a:xfrm>
            <a:off x="5321472" y="3771378"/>
            <a:ext cx="1951844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124 564,94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gray">
          <a:xfrm>
            <a:off x="7443795" y="3771378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113 985,81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23"/>
          <p:cNvSpPr>
            <a:spLocks noChangeArrowheads="1"/>
          </p:cNvSpPr>
          <p:nvPr/>
        </p:nvSpPr>
        <p:spPr bwMode="gray">
          <a:xfrm>
            <a:off x="9657449" y="3780557"/>
            <a:ext cx="1914232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111 632,05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7"/>
          <p:cNvGrpSpPr>
            <a:grpSpLocks/>
          </p:cNvGrpSpPr>
          <p:nvPr/>
        </p:nvGrpSpPr>
        <p:grpSpPr bwMode="auto">
          <a:xfrm>
            <a:off x="304800" y="4239147"/>
            <a:ext cx="11420653" cy="382653"/>
            <a:chOff x="1344" y="1140"/>
            <a:chExt cx="3060" cy="348"/>
          </a:xfrm>
        </p:grpSpPr>
        <p:sp>
          <p:nvSpPr>
            <p:cNvPr id="46" name="AutoShape 22"/>
            <p:cNvSpPr>
              <a:spLocks noChangeArrowheads="1"/>
            </p:cNvSpPr>
            <p:nvPr/>
          </p:nvSpPr>
          <p:spPr bwMode="gray">
            <a:xfrm>
              <a:off x="1344" y="1140"/>
              <a:ext cx="3060" cy="34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66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7" name="AutoShape 23"/>
            <p:cNvSpPr>
              <a:spLocks noChangeArrowheads="1"/>
            </p:cNvSpPr>
            <p:nvPr/>
          </p:nvSpPr>
          <p:spPr bwMode="gray">
            <a:xfrm>
              <a:off x="1392" y="1140"/>
              <a:ext cx="1275" cy="339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жилищно-коммунального и транспортного комплекса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2025-2030 годы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AutoShape 23"/>
          <p:cNvSpPr>
            <a:spLocks noChangeArrowheads="1"/>
          </p:cNvSpPr>
          <p:nvPr/>
        </p:nvSpPr>
        <p:spPr bwMode="gray">
          <a:xfrm>
            <a:off x="5340908" y="4261285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384 944,57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gray">
          <a:xfrm>
            <a:off x="7497318" y="4256457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314 015,74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gray">
          <a:xfrm>
            <a:off x="9699431" y="4253816"/>
            <a:ext cx="1847589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325 647,00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37"/>
          <p:cNvGrpSpPr>
            <a:grpSpLocks/>
          </p:cNvGrpSpPr>
          <p:nvPr/>
        </p:nvGrpSpPr>
        <p:grpSpPr bwMode="auto">
          <a:xfrm>
            <a:off x="304800" y="4721904"/>
            <a:ext cx="11420653" cy="734797"/>
            <a:chOff x="1342" y="1136"/>
            <a:chExt cx="3062" cy="352"/>
          </a:xfrm>
        </p:grpSpPr>
        <p:sp>
          <p:nvSpPr>
            <p:cNvPr id="52" name="AutoShape 22"/>
            <p:cNvSpPr>
              <a:spLocks noChangeArrowheads="1"/>
            </p:cNvSpPr>
            <p:nvPr/>
          </p:nvSpPr>
          <p:spPr bwMode="gray">
            <a:xfrm>
              <a:off x="1342" y="1136"/>
              <a:ext cx="3062" cy="35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66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3" name="AutoShape 23"/>
            <p:cNvSpPr>
              <a:spLocks noChangeArrowheads="1"/>
            </p:cNvSpPr>
            <p:nvPr/>
          </p:nvSpPr>
          <p:spPr bwMode="gray">
            <a:xfrm>
              <a:off x="1381" y="1169"/>
              <a:ext cx="1266" cy="265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Комплексные меры профилактики правонарушений и защита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Населения и территории Майминского района от чрезвычайных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ситуаций на 2025-2030 годы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AutoShape 23"/>
          <p:cNvSpPr>
            <a:spLocks noChangeArrowheads="1"/>
          </p:cNvSpPr>
          <p:nvPr/>
        </p:nvSpPr>
        <p:spPr bwMode="gray">
          <a:xfrm>
            <a:off x="5297569" y="4813407"/>
            <a:ext cx="1993796" cy="5305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88 397,89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gray">
          <a:xfrm>
            <a:off x="7497318" y="4840427"/>
            <a:ext cx="1934220" cy="51261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86 436,96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utoShape 23"/>
          <p:cNvSpPr>
            <a:spLocks noChangeArrowheads="1"/>
          </p:cNvSpPr>
          <p:nvPr/>
        </p:nvSpPr>
        <p:spPr bwMode="gray">
          <a:xfrm>
            <a:off x="9656072" y="4813407"/>
            <a:ext cx="1934220" cy="512614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86 336,96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37"/>
          <p:cNvGrpSpPr>
            <a:grpSpLocks/>
          </p:cNvGrpSpPr>
          <p:nvPr/>
        </p:nvGrpSpPr>
        <p:grpSpPr bwMode="auto">
          <a:xfrm>
            <a:off x="304800" y="5517627"/>
            <a:ext cx="11420653" cy="603498"/>
            <a:chOff x="1344" y="1140"/>
            <a:chExt cx="3060" cy="348"/>
          </a:xfrm>
        </p:grpSpPr>
        <p:sp>
          <p:nvSpPr>
            <p:cNvPr id="58" name="AutoShape 22"/>
            <p:cNvSpPr>
              <a:spLocks noChangeArrowheads="1"/>
            </p:cNvSpPr>
            <p:nvPr/>
          </p:nvSpPr>
          <p:spPr bwMode="gray">
            <a:xfrm>
              <a:off x="1344" y="1140"/>
              <a:ext cx="3060" cy="34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66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gray">
            <a:xfrm>
              <a:off x="1380" y="1181"/>
              <a:ext cx="1268" cy="280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муниципальным имуществом, земельными ресурсами и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градостроительная  деятельность на 2025-2030 годы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AutoShape 23"/>
          <p:cNvSpPr>
            <a:spLocks noChangeArrowheads="1"/>
          </p:cNvSpPr>
          <p:nvPr/>
        </p:nvSpPr>
        <p:spPr bwMode="gray">
          <a:xfrm>
            <a:off x="5330284" y="5653513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42 877,99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utoShape 23"/>
          <p:cNvSpPr>
            <a:spLocks noChangeArrowheads="1"/>
          </p:cNvSpPr>
          <p:nvPr/>
        </p:nvSpPr>
        <p:spPr bwMode="gray">
          <a:xfrm>
            <a:off x="7481437" y="5604691"/>
            <a:ext cx="1918045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42 564,67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gray">
          <a:xfrm>
            <a:off x="9656072" y="5627529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33 915,25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37"/>
          <p:cNvGrpSpPr>
            <a:grpSpLocks/>
          </p:cNvGrpSpPr>
          <p:nvPr/>
        </p:nvGrpSpPr>
        <p:grpSpPr bwMode="auto">
          <a:xfrm>
            <a:off x="304799" y="6265909"/>
            <a:ext cx="11420653" cy="382653"/>
            <a:chOff x="1344" y="1140"/>
            <a:chExt cx="3060" cy="348"/>
          </a:xfrm>
        </p:grpSpPr>
        <p:sp>
          <p:nvSpPr>
            <p:cNvPr id="64" name="AutoShape 22"/>
            <p:cNvSpPr>
              <a:spLocks noChangeArrowheads="1"/>
            </p:cNvSpPr>
            <p:nvPr/>
          </p:nvSpPr>
          <p:spPr bwMode="gray">
            <a:xfrm>
              <a:off x="1344" y="1140"/>
              <a:ext cx="3060" cy="34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66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5" name="AutoShape 23"/>
            <p:cNvSpPr>
              <a:spLocks noChangeArrowheads="1"/>
            </p:cNvSpPr>
            <p:nvPr/>
          </p:nvSpPr>
          <p:spPr bwMode="gray">
            <a:xfrm>
              <a:off x="1383" y="1179"/>
              <a:ext cx="1277" cy="274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Непрограммные направления деятельности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AutoShape 23"/>
          <p:cNvSpPr>
            <a:spLocks noChangeArrowheads="1"/>
          </p:cNvSpPr>
          <p:nvPr/>
        </p:nvSpPr>
        <p:spPr bwMode="gray">
          <a:xfrm>
            <a:off x="5357145" y="6281836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133 161,87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23"/>
          <p:cNvSpPr>
            <a:spLocks noChangeArrowheads="1"/>
          </p:cNvSpPr>
          <p:nvPr/>
        </p:nvSpPr>
        <p:spPr bwMode="gray">
          <a:xfrm>
            <a:off x="7497318" y="6312732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158 056,14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AutoShape 23"/>
          <p:cNvSpPr>
            <a:spLocks noChangeArrowheads="1"/>
          </p:cNvSpPr>
          <p:nvPr/>
        </p:nvSpPr>
        <p:spPr bwMode="gray">
          <a:xfrm>
            <a:off x="9637461" y="6327700"/>
            <a:ext cx="1934220" cy="35600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205 539,26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059" y="135036"/>
            <a:ext cx="1104599" cy="137437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8095" y="2812869"/>
            <a:ext cx="7682752" cy="952307"/>
          </a:xfrm>
          <a:prstGeom prst="rect">
            <a:avLst/>
          </a:prstGeom>
          <a:noFill/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3366FF"/>
                </a:solidFill>
              </a:rPr>
              <a:t>СПАСИБО ЗА ВНИМАНИЕ</a:t>
            </a:r>
            <a:endParaRPr lang="ru-RU" sz="5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в оформлении «Ягоды»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CCCCF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470_TF03460632.potx" id="{724128A8-2DC3-4D7C-B3D5-61AF78F0DCC8}" vid="{0F5990A3-9586-4B06-82DC-0CF0957600AB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Ягоды</Template>
  <TotalTime>1871</TotalTime>
  <Words>1291</Words>
  <Application>Microsoft Office PowerPoint</Application>
  <PresentationFormat>Широкоэкранный</PresentationFormat>
  <Paragraphs>396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 2</vt:lpstr>
      <vt:lpstr>Шаблон в оформлении «Ягоды»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User</dc:creator>
  <cp:lastModifiedBy>User</cp:lastModifiedBy>
  <cp:revision>55</cp:revision>
  <dcterms:created xsi:type="dcterms:W3CDTF">2025-10-31T02:20:39Z</dcterms:created>
  <dcterms:modified xsi:type="dcterms:W3CDTF">2026-01-29T02:44:07Z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